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343" r:id="rId2"/>
    <p:sldId id="350" r:id="rId3"/>
    <p:sldId id="351" r:id="rId4"/>
    <p:sldId id="368" r:id="rId5"/>
    <p:sldId id="353" r:id="rId6"/>
    <p:sldId id="354" r:id="rId7"/>
    <p:sldId id="370" r:id="rId8"/>
    <p:sldId id="356" r:id="rId9"/>
    <p:sldId id="358" r:id="rId10"/>
    <p:sldId id="359" r:id="rId11"/>
    <p:sldId id="371" r:id="rId12"/>
    <p:sldId id="361" r:id="rId13"/>
    <p:sldId id="362" r:id="rId14"/>
    <p:sldId id="363" r:id="rId15"/>
    <p:sldId id="364" r:id="rId16"/>
    <p:sldId id="365" r:id="rId17"/>
    <p:sldId id="369" r:id="rId18"/>
    <p:sldId id="366" r:id="rId19"/>
  </p:sldIdLst>
  <p:sldSz cx="9144000" cy="6858000" type="screen4x3"/>
  <p:notesSz cx="6772275" cy="99028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C"/>
    <a:srgbClr val="E99838"/>
    <a:srgbClr val="606A74"/>
    <a:srgbClr val="007BC3"/>
    <a:srgbClr val="459EC8"/>
    <a:srgbClr val="808080"/>
    <a:srgbClr val="FFFFFF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79365" autoAdjust="0"/>
  </p:normalViewPr>
  <p:slideViewPr>
    <p:cSldViewPr snapToGrid="0">
      <p:cViewPr varScale="1">
        <p:scale>
          <a:sx n="88" d="100"/>
          <a:sy n="88" d="100"/>
        </p:scale>
        <p:origin x="-1722" y="-108"/>
      </p:cViewPr>
      <p:guideLst>
        <p:guide orient="horz" pos="1025"/>
        <p:guide orient="horz" pos="3700"/>
        <p:guide pos="852"/>
        <p:guide pos="378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12" y="-66"/>
      </p:cViewPr>
      <p:guideLst>
        <p:guide orient="horz" pos="3001"/>
        <p:guide pos="593"/>
        <p:guide pos="369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989859556901237"/>
          <c:y val="9.8777191434594486E-2"/>
          <c:w val="0.76380512347718899"/>
          <c:h val="0.7883569523376615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Sheet1!$A$2:$A$4</c:f>
              <c:strCache>
                <c:ptCount val="3"/>
                <c:pt idx="0">
                  <c:v>&lt; 150</c:v>
                </c:pt>
                <c:pt idx="1">
                  <c:v>150-600</c:v>
                </c:pt>
                <c:pt idx="2">
                  <c:v>&gt; 600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55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Non-SVR</c:v>
                </c:pt>
              </c:strCache>
            </c:strRef>
          </c:tx>
          <c:spPr>
            <a:solidFill>
              <a:srgbClr val="002A5C"/>
            </a:solidFill>
          </c:spPr>
          <c:cat>
            <c:strRef>
              <c:f>Sheet1!$A$2:$A$4</c:f>
              <c:strCache>
                <c:ptCount val="3"/>
                <c:pt idx="0">
                  <c:v>&lt; 150</c:v>
                </c:pt>
                <c:pt idx="1">
                  <c:v>150-600</c:v>
                </c:pt>
                <c:pt idx="2">
                  <c:v>&gt; 600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45</c:v>
                </c:pt>
                <c:pt idx="2">
                  <c:v>79</c:v>
                </c:pt>
              </c:numCache>
            </c:numRef>
          </c:val>
        </c:ser>
        <c:gapWidth val="30"/>
        <c:overlap val="100"/>
        <c:axId val="109970944"/>
        <c:axId val="109972480"/>
      </c:barChart>
      <c:catAx>
        <c:axId val="10997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99" b="1" i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09972480"/>
        <c:crosses val="autoZero"/>
        <c:auto val="1"/>
        <c:lblAlgn val="ctr"/>
        <c:lblOffset val="100"/>
      </c:catAx>
      <c:valAx>
        <c:axId val="1099724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109970944"/>
        <c:crosses val="autoZero"/>
        <c:crossBetween val="between"/>
        <c:majorUnit val="0.2"/>
      </c:valAx>
      <c:spPr>
        <a:noFill/>
        <a:ln w="2539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52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9113"/>
            <a:ext cx="29352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100" b="0"/>
            </a:lvl1pPr>
          </a:lstStyle>
          <a:p>
            <a:pPr>
              <a:defRPr/>
            </a:pPr>
            <a:fld id="{9905AEB3-C617-4288-9325-CC1B4996BF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48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t" anchorCtr="0" compatLnSpc="1">
            <a:prstTxWarp prst="textNoShape">
              <a:avLst/>
            </a:prstTxWarp>
          </a:bodyPr>
          <a:lstStyle>
            <a:lvl1pPr defTabSz="903288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3000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3763"/>
            <a:ext cx="54197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b" anchorCtr="0" compatLnSpc="1">
            <a:prstTxWarp prst="textNoShape">
              <a:avLst/>
            </a:prstTxWarp>
          </a:bodyPr>
          <a:lstStyle>
            <a:lvl1pPr defTabSz="903288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1" tIns="45116" rIns="90231" bIns="4511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 b="0"/>
            </a:lvl1pPr>
          </a:lstStyle>
          <a:p>
            <a:pPr>
              <a:defRPr/>
            </a:pPr>
            <a:fld id="{53687AA0-2C76-4B83-B0A3-033FBAE11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89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53794-07A0-4595-92E9-38EBDB783C8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CE7AE-07FE-4BED-B474-57A6C2AB069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1D12D-AD2E-40E4-A40C-7286F00F3F1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C52C-BA72-4E78-A0D1-D9FD9E30E70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C52C-BA72-4E78-A0D1-D9FD9E30E70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49825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87AA0-2C76-4B83-B0A3-033FBAE112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CE610-AE09-4078-A85B-13E76BEBD78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1F597-14F1-4BB0-9BFA-6E56DD62198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DEC78-1759-4A46-A60C-E2B7CB18646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E3CE8-3A5F-4286-8674-A84583C3090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651CE-F854-4843-9796-9D9A8D7739A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651CE-F854-4843-9796-9D9A8D7739A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49825" cy="3713163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395A0-17B3-4B61-9E85-861B83AEEAD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bIns="45720" anchor="b" anchorCtr="1"/>
          <a:lstStyle>
            <a:lvl1pPr algn="ctr"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639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fld id="{AF87C90B-14C6-414E-8805-407BD949BF9C}" type="datetime1">
              <a:rPr lang="en-GB"/>
              <a:pPr>
                <a:defRPr/>
              </a:pPr>
              <a:t>08/04/2011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9010B8D5-4B64-4393-9917-23362EBBAC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007D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82093"/>
            <a:ext cx="4167187" cy="48736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582093"/>
            <a:ext cx="4167188" cy="48736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007D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82093"/>
            <a:ext cx="8454414" cy="48736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4838" cy="115093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007D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4838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4838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5738"/>
            <a:ext cx="82248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0" y="1365250"/>
            <a:ext cx="9144000" cy="17463"/>
          </a:xfrm>
          <a:prstGeom prst="line">
            <a:avLst/>
          </a:prstGeom>
          <a:noFill/>
          <a:ln w="25400">
            <a:solidFill>
              <a:srgbClr val="007DC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2" r:id="rId2"/>
    <p:sldLayoutId id="2147483803" r:id="rId3"/>
    <p:sldLayoutId id="2147483804" r:id="rId4"/>
    <p:sldLayoutId id="2147483805" r:id="rId5"/>
    <p:sldLayoutId id="2147483806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20000"/>
        </a:spcAft>
        <a:defRPr sz="3600" b="1">
          <a:solidFill>
            <a:srgbClr val="007DC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20000"/>
        </a:spcAft>
        <a:defRPr sz="3600" b="1">
          <a:solidFill>
            <a:srgbClr val="007DC3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20000"/>
        </a:spcAft>
        <a:defRPr sz="3600" b="1">
          <a:solidFill>
            <a:srgbClr val="007DC3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20000"/>
        </a:spcAft>
        <a:defRPr sz="3600" b="1">
          <a:solidFill>
            <a:srgbClr val="007DC3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20000"/>
        </a:spcAft>
        <a:defRPr sz="3600" b="1">
          <a:solidFill>
            <a:srgbClr val="007DC3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20000"/>
        </a:spcAft>
        <a:defRPr sz="3600" b="1">
          <a:solidFill>
            <a:srgbClr val="008B99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20000"/>
        </a:spcAft>
        <a:defRPr sz="3600" b="1">
          <a:solidFill>
            <a:srgbClr val="008B99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20000"/>
        </a:spcAft>
        <a:defRPr sz="3600" b="1">
          <a:solidFill>
            <a:srgbClr val="008B99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20000"/>
        </a:spcAft>
        <a:defRPr sz="3600" b="1">
          <a:solidFill>
            <a:srgbClr val="008B99"/>
          </a:solidFill>
          <a:latin typeface="Arial" charset="0"/>
          <a:ea typeface="ＭＳ Ｐゴシック" pitchFamily="28" charset="-128"/>
        </a:defRPr>
      </a:lvl9pPr>
    </p:titleStyle>
    <p:bodyStyle>
      <a:lvl1pPr marL="350838" indent="-350838" algn="l" rtl="0" eaLnBrk="0" fontAlgn="base" hangingPunct="0">
        <a:spcBef>
          <a:spcPct val="0"/>
        </a:spcBef>
        <a:spcAft>
          <a:spcPct val="20000"/>
        </a:spcAft>
        <a:buClr>
          <a:srgbClr val="007DC3"/>
        </a:buClr>
        <a:buSzPct val="70000"/>
        <a:buFont typeface="Wingdings" charset="2"/>
        <a:buChar char="l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09613" indent="-357188" algn="l" rtl="0" eaLnBrk="0" fontAlgn="base" hangingPunct="0">
        <a:spcBef>
          <a:spcPct val="0"/>
        </a:spcBef>
        <a:spcAft>
          <a:spcPct val="20000"/>
        </a:spcAft>
        <a:buClr>
          <a:srgbClr val="007DC3"/>
        </a:buClr>
        <a:buSzPct val="70000"/>
        <a:buFont typeface="Arial" charset="0"/>
        <a:buChar char="–"/>
        <a:defRPr sz="2400">
          <a:solidFill>
            <a:schemeClr val="bg2"/>
          </a:solidFill>
          <a:latin typeface="+mn-lt"/>
          <a:ea typeface="+mn-ea"/>
        </a:defRPr>
      </a:lvl2pPr>
      <a:lvl3pPr marL="1028700" indent="-317500" algn="l" rtl="0" eaLnBrk="0" fontAlgn="base" hangingPunct="0">
        <a:spcBef>
          <a:spcPct val="0"/>
        </a:spcBef>
        <a:spcAft>
          <a:spcPct val="20000"/>
        </a:spcAft>
        <a:buClr>
          <a:srgbClr val="007DC3"/>
        </a:buClr>
        <a:buSzPct val="70000"/>
        <a:buFont typeface="Arial" charset="0"/>
        <a:buChar char="●"/>
        <a:defRPr sz="2400">
          <a:solidFill>
            <a:schemeClr val="bg2"/>
          </a:solidFill>
          <a:latin typeface="+mn-lt"/>
          <a:ea typeface="+mn-ea"/>
        </a:defRPr>
      </a:lvl3pPr>
      <a:lvl4pPr marL="1397000" indent="-366713" algn="l" rtl="0" eaLnBrk="0" fontAlgn="base" hangingPunct="0">
        <a:spcBef>
          <a:spcPct val="0"/>
        </a:spcBef>
        <a:spcAft>
          <a:spcPct val="20000"/>
        </a:spcAft>
        <a:buClr>
          <a:srgbClr val="007DC3"/>
        </a:buClr>
        <a:buSzPct val="70000"/>
        <a:buFont typeface="Arial" charset="0"/>
        <a:buChar char="–"/>
        <a:defRPr sz="2400">
          <a:solidFill>
            <a:schemeClr val="bg2"/>
          </a:solidFill>
          <a:latin typeface="+mn-lt"/>
          <a:ea typeface="+mn-ea"/>
        </a:defRPr>
      </a:lvl4pPr>
      <a:lvl5pPr marL="1731963" indent="-333375" algn="l" rtl="0" eaLnBrk="0" fontAlgn="base" hangingPunct="0">
        <a:spcBef>
          <a:spcPct val="0"/>
        </a:spcBef>
        <a:spcAft>
          <a:spcPct val="20000"/>
        </a:spcAft>
        <a:buClr>
          <a:srgbClr val="007DC3"/>
        </a:buClr>
        <a:buSzPct val="70000"/>
        <a:buFont typeface="Arial" charset="0"/>
        <a:buChar char="●"/>
        <a:defRPr sz="2400">
          <a:solidFill>
            <a:schemeClr val="bg2"/>
          </a:solidFill>
          <a:latin typeface="+mn-lt"/>
          <a:ea typeface="+mn-ea"/>
        </a:defRPr>
      </a:lvl5pPr>
      <a:lvl6pPr marL="2189163" indent="-333375" algn="l" rtl="0" fontAlgn="base">
        <a:spcBef>
          <a:spcPct val="0"/>
        </a:spcBef>
        <a:spcAft>
          <a:spcPct val="20000"/>
        </a:spcAft>
        <a:buClr>
          <a:srgbClr val="008B99"/>
        </a:buClr>
        <a:buSzPct val="7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</a:defRPr>
      </a:lvl6pPr>
      <a:lvl7pPr marL="2646363" indent="-333375" algn="l" rtl="0" fontAlgn="base">
        <a:spcBef>
          <a:spcPct val="0"/>
        </a:spcBef>
        <a:spcAft>
          <a:spcPct val="20000"/>
        </a:spcAft>
        <a:buClr>
          <a:srgbClr val="008B99"/>
        </a:buClr>
        <a:buSzPct val="7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</a:defRPr>
      </a:lvl7pPr>
      <a:lvl8pPr marL="3103563" indent="-333375" algn="l" rtl="0" fontAlgn="base">
        <a:spcBef>
          <a:spcPct val="0"/>
        </a:spcBef>
        <a:spcAft>
          <a:spcPct val="20000"/>
        </a:spcAft>
        <a:buClr>
          <a:srgbClr val="008B99"/>
        </a:buClr>
        <a:buSzPct val="7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</a:defRPr>
      </a:lvl8pPr>
      <a:lvl9pPr marL="3560763" indent="-333375" algn="l" rtl="0" fontAlgn="base">
        <a:spcBef>
          <a:spcPct val="0"/>
        </a:spcBef>
        <a:spcAft>
          <a:spcPct val="20000"/>
        </a:spcAft>
        <a:buClr>
          <a:srgbClr val="008B99"/>
        </a:buClr>
        <a:buSzPct val="7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6.xls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Excel_97-2003_Worksheet10.xls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oleObject" Target="../embeddings/Microsoft_Office_Excel_97-2003_Worksheet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Excel_97-2003_Worksheet13.xls"/><Relationship Id="rId5" Type="http://schemas.openxmlformats.org/officeDocument/2006/relationships/oleObject" Target="../embeddings/Microsoft_Office_Excel_97-2003_Worksheet12.xls"/><Relationship Id="rId4" Type="http://schemas.openxmlformats.org/officeDocument/2006/relationships/oleObject" Target="../embeddings/Microsoft_Office_Excel_97-2003_Worksheet1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Worksheet16.xls"/><Relationship Id="rId5" Type="http://schemas.openxmlformats.org/officeDocument/2006/relationships/oleObject" Target="../embeddings/Microsoft_Office_Excel_97-2003_Worksheet15.xls"/><Relationship Id="rId4" Type="http://schemas.openxmlformats.org/officeDocument/2006/relationships/oleObject" Target="../embeddings/Microsoft_Office_Excel_97-2003_Worksheet1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Excel_97-2003_Worksheet19.xls"/><Relationship Id="rId5" Type="http://schemas.openxmlformats.org/officeDocument/2006/relationships/oleObject" Target="../embeddings/Microsoft_Office_Excel_97-2003_Worksheet18.xls"/><Relationship Id="rId4" Type="http://schemas.openxmlformats.org/officeDocument/2006/relationships/oleObject" Target="../embeddings/Microsoft_Office_Excel_97-2003_Worksheet17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20688" y="6427788"/>
            <a:ext cx="81518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EASL 2011 </a:t>
            </a:r>
            <a:endParaRPr lang="en-US" sz="1200" i="1">
              <a:solidFill>
                <a:schemeClr val="bg2"/>
              </a:solidFill>
              <a:latin typeface="Arial Narrow" pitchFamily="34" charset="0"/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en-US" sz="1000" b="0">
                <a:solidFill>
                  <a:schemeClr val="bg2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31 March 2011 - Berlin, Germany</a:t>
            </a: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/>
          <a:p>
            <a:r>
              <a:rPr lang="en-US" sz="2800"/>
              <a:t>Impact of </a:t>
            </a:r>
            <a:r>
              <a:rPr lang="en-US" sz="2800" i="1"/>
              <a:t>IL28B</a:t>
            </a:r>
            <a:r>
              <a:rPr lang="en-US" sz="2800"/>
              <a:t> Genotype and Pre-treatment Serum IP-10 in Treatment-Naïve Genotype 1 HCV Patients Treated with TMC435 in Combination with Peginterferon </a:t>
            </a:r>
            <a:r>
              <a:rPr lang="en-US" sz="2800">
                <a:latin typeface="Symbol" pitchFamily="18" charset="2"/>
              </a:rPr>
              <a:t>a</a:t>
            </a:r>
            <a:r>
              <a:rPr lang="en-US" sz="2800"/>
              <a:t>-2a and Ribavirin in the PILLAR Study</a:t>
            </a:r>
            <a:endParaRPr lang="en-GB" sz="2800"/>
          </a:p>
        </p:txBody>
      </p:sp>
      <p:sp>
        <p:nvSpPr>
          <p:cNvPr id="13316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33388" y="3651250"/>
            <a:ext cx="8277225" cy="2578100"/>
          </a:xfrm>
        </p:spPr>
        <p:txBody>
          <a:bodyPr/>
          <a:lstStyle/>
          <a:p>
            <a:pPr>
              <a:spcAft>
                <a:spcPts val="3000"/>
              </a:spcAft>
              <a:buFont typeface="Wingdings" charset="2"/>
              <a:buNone/>
            </a:pPr>
            <a:r>
              <a:rPr lang="en-GB" sz="2000"/>
              <a:t>Jeroen AERSSENS,</a:t>
            </a:r>
            <a:r>
              <a:rPr lang="en-GB" sz="2000" baseline="30000"/>
              <a:t>1</a:t>
            </a:r>
            <a:r>
              <a:rPr lang="en-GB" sz="2000"/>
              <a:t> Greg FANNING,</a:t>
            </a:r>
            <a:r>
              <a:rPr lang="en-GB" sz="2000" baseline="30000"/>
              <a:t>2</a:t>
            </a:r>
            <a:r>
              <a:rPr lang="en-GB" sz="2000"/>
              <a:t> Annick SCHOLLIERS,</a:t>
            </a:r>
            <a:r>
              <a:rPr lang="en-GB" sz="2000" baseline="30000"/>
              <a:t>3</a:t>
            </a: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Oliver LENZ,</a:t>
            </a:r>
            <a:r>
              <a:rPr lang="en-GB" sz="2000" baseline="30000"/>
              <a:t>4</a:t>
            </a:r>
            <a:r>
              <a:rPr lang="en-GB" sz="2000"/>
              <a:t> Monika PEETERS,</a:t>
            </a:r>
            <a:r>
              <a:rPr lang="en-GB" sz="2000" baseline="30000"/>
              <a:t>5</a:t>
            </a:r>
            <a:r>
              <a:rPr lang="en-GB" sz="2000"/>
              <a:t> Goedele DE SMEDT,</a:t>
            </a:r>
            <a:r>
              <a:rPr lang="en-GB" sz="2000" baseline="30000"/>
              <a:t>6</a:t>
            </a: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Michael W FRIED</a:t>
            </a:r>
            <a:r>
              <a:rPr lang="en-GB" sz="2000" baseline="30000"/>
              <a:t>7</a:t>
            </a:r>
          </a:p>
          <a:p>
            <a:pPr>
              <a:buFont typeface="Wingdings" charset="2"/>
              <a:buNone/>
            </a:pPr>
            <a:r>
              <a:rPr lang="en-GB" sz="1400" i="1" baseline="30000"/>
              <a:t>1</a:t>
            </a:r>
            <a:r>
              <a:rPr lang="en-GB" sz="1400" i="1"/>
              <a:t>Department of Translational Genomics &amp; Genetics; </a:t>
            </a:r>
            <a:r>
              <a:rPr lang="en-GB" sz="1400" i="1" baseline="30000"/>
              <a:t>2</a:t>
            </a:r>
            <a:r>
              <a:rPr lang="en-GB" sz="1400" i="1"/>
              <a:t>Department of Infectious Disease and Vaccines; </a:t>
            </a:r>
            <a:r>
              <a:rPr lang="en-GB" sz="1400" i="1" baseline="30000"/>
              <a:t>3</a:t>
            </a:r>
            <a:r>
              <a:rPr lang="en-GB" sz="1400" i="1"/>
              <a:t>Department of Enabling Biology; </a:t>
            </a:r>
            <a:r>
              <a:rPr lang="en-GB" sz="1400" i="1" baseline="30000"/>
              <a:t>4</a:t>
            </a:r>
            <a:r>
              <a:rPr lang="en-GB" sz="1400" i="1"/>
              <a:t>Department of Clinical Virology; </a:t>
            </a:r>
            <a:r>
              <a:rPr lang="en-GB" sz="1400" i="1" baseline="30000"/>
              <a:t>5</a:t>
            </a:r>
            <a:r>
              <a:rPr lang="en-GB" sz="1400" i="1"/>
              <a:t>Department of Statistics; </a:t>
            </a:r>
            <a:r>
              <a:rPr lang="en-GB" sz="1400" i="1" baseline="30000"/>
              <a:t>6</a:t>
            </a:r>
            <a:r>
              <a:rPr lang="en-GB" sz="1400" i="1"/>
              <a:t>Department of Clinical Development, Tibotec, Beerse, Belgium; </a:t>
            </a:r>
            <a:r>
              <a:rPr lang="en-GB" sz="1400" i="1" baseline="30000"/>
              <a:t>7</a:t>
            </a:r>
            <a:r>
              <a:rPr lang="en-GB" sz="1400" i="1"/>
              <a:t>University of North Carolina at Chapel Hill, Chapel Hill, NC, USA</a:t>
            </a:r>
          </a:p>
          <a:p>
            <a:pPr>
              <a:buFont typeface="Wingdings" charset="2"/>
              <a:buNone/>
            </a:pPr>
            <a:endParaRPr lang="en-GB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PILLAR: On-treatment virologic response </a:t>
            </a:r>
            <a:br>
              <a:rPr lang="en-US" sz="2800" dirty="0" smtClean="0"/>
            </a:br>
            <a:r>
              <a:rPr lang="en-US" sz="2800" dirty="0" smtClean="0"/>
              <a:t>up to Week 24 by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IL28B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genotype</a:t>
            </a: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6" name="TextBox 20"/>
          <p:cNvSpPr txBox="1">
            <a:spLocks noChangeArrowheads="1"/>
          </p:cNvSpPr>
          <p:nvPr/>
        </p:nvSpPr>
        <p:spPr bwMode="auto">
          <a:xfrm>
            <a:off x="457200" y="1368425"/>
            <a:ext cx="641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cs typeface="Arial" charset="0"/>
              </a:rPr>
              <a:t>Virologic response:  </a:t>
            </a:r>
            <a:r>
              <a:rPr lang="en-US" b="0">
                <a:solidFill>
                  <a:schemeClr val="bg2"/>
                </a:solidFill>
                <a:cs typeface="Arial" charset="0"/>
              </a:rPr>
              <a:t>HCV RNA  &lt;25 IU/ml </a:t>
            </a:r>
            <a:r>
              <a:rPr lang="en-US" sz="1400" b="0">
                <a:solidFill>
                  <a:schemeClr val="bg2"/>
                </a:solidFill>
                <a:cs typeface="Arial" charset="0"/>
              </a:rPr>
              <a:t>(detectable or undetectable)</a:t>
            </a:r>
          </a:p>
        </p:txBody>
      </p:sp>
      <p:grpSp>
        <p:nvGrpSpPr>
          <p:cNvPr id="5127" name="Group 33"/>
          <p:cNvGrpSpPr>
            <a:grpSpLocks/>
          </p:cNvGrpSpPr>
          <p:nvPr/>
        </p:nvGrpSpPr>
        <p:grpSpPr bwMode="auto">
          <a:xfrm>
            <a:off x="-7938" y="2008340"/>
            <a:ext cx="9151938" cy="4776635"/>
            <a:chOff x="-7938" y="2008340"/>
            <a:chExt cx="9151938" cy="4776635"/>
          </a:xfrm>
        </p:grpSpPr>
        <p:graphicFrame>
          <p:nvGraphicFramePr>
            <p:cNvPr id="5122" name="Chart 6"/>
            <p:cNvGraphicFramePr>
              <a:graphicFrameLocks/>
            </p:cNvGraphicFramePr>
            <p:nvPr/>
          </p:nvGraphicFramePr>
          <p:xfrm>
            <a:off x="5872163" y="2586038"/>
            <a:ext cx="3133725" cy="3959225"/>
          </p:xfrm>
          <a:graphic>
            <a:graphicData uri="http://schemas.openxmlformats.org/presentationml/2006/ole">
              <p:oleObj spid="_x0000_s5131" r:id="rId4" imgW="3133616" imgH="3962743" progId="Excel.Sheet.8">
                <p:embed/>
              </p:oleObj>
            </a:graphicData>
          </a:graphic>
        </p:graphicFrame>
        <p:grpSp>
          <p:nvGrpSpPr>
            <p:cNvPr id="5128" name="Group 32"/>
            <p:cNvGrpSpPr>
              <a:grpSpLocks/>
            </p:cNvGrpSpPr>
            <p:nvPr/>
          </p:nvGrpSpPr>
          <p:grpSpPr bwMode="auto">
            <a:xfrm>
              <a:off x="-7938" y="2008340"/>
              <a:ext cx="8440738" cy="4233710"/>
              <a:chOff x="-7938" y="2008340"/>
              <a:chExt cx="8440738" cy="4233710"/>
            </a:xfrm>
          </p:grpSpPr>
          <p:graphicFrame>
            <p:nvGraphicFramePr>
              <p:cNvPr id="5123" name="Chart 5"/>
              <p:cNvGraphicFramePr>
                <a:graphicFrameLocks/>
              </p:cNvGraphicFramePr>
              <p:nvPr/>
            </p:nvGraphicFramePr>
            <p:xfrm>
              <a:off x="3125805" y="2583852"/>
              <a:ext cx="3133742" cy="3658198"/>
            </p:xfrm>
            <a:graphic>
              <a:graphicData uri="http://schemas.openxmlformats.org/presentationml/2006/ole">
                <p:oleObj spid="_x0000_s5132" r:id="rId5" imgW="3133616" imgH="3657917" progId="Excel.Sheet.8">
                  <p:embed/>
                </p:oleObj>
              </a:graphicData>
            </a:graphic>
          </p:graphicFrame>
          <p:sp>
            <p:nvSpPr>
              <p:cNvPr id="5131" name="TextBox 7"/>
              <p:cNvSpPr txBox="1">
                <a:spLocks noChangeArrowheads="1"/>
              </p:cNvSpPr>
              <p:nvPr/>
            </p:nvSpPr>
            <p:spPr bwMode="auto">
              <a:xfrm>
                <a:off x="5673947" y="2991525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n=64</a:t>
                </a:r>
              </a:p>
            </p:txBody>
          </p:sp>
          <p:sp>
            <p:nvSpPr>
              <p:cNvPr id="5132" name="TextBox 8"/>
              <p:cNvSpPr txBox="1">
                <a:spLocks noChangeArrowheads="1"/>
              </p:cNvSpPr>
              <p:nvPr/>
            </p:nvSpPr>
            <p:spPr bwMode="auto">
              <a:xfrm>
                <a:off x="3104976" y="4231660"/>
                <a:ext cx="40907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n=6</a:t>
                </a:r>
              </a:p>
            </p:txBody>
          </p:sp>
          <p:sp>
            <p:nvSpPr>
              <p:cNvPr id="5133" name="TextBox 9"/>
              <p:cNvSpPr txBox="1">
                <a:spLocks noChangeArrowheads="1"/>
              </p:cNvSpPr>
              <p:nvPr/>
            </p:nvSpPr>
            <p:spPr bwMode="auto">
              <a:xfrm>
                <a:off x="3087896" y="3607957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n=28</a:t>
                </a:r>
              </a:p>
            </p:txBody>
          </p:sp>
          <p:sp>
            <p:nvSpPr>
              <p:cNvPr id="5134" name="TextBox 10"/>
              <p:cNvSpPr txBox="1">
                <a:spLocks noChangeArrowheads="1"/>
              </p:cNvSpPr>
              <p:nvPr/>
            </p:nvSpPr>
            <p:spPr bwMode="auto">
              <a:xfrm>
                <a:off x="3082942" y="2836306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n=12</a:t>
                </a:r>
              </a:p>
            </p:txBody>
          </p:sp>
          <p:sp>
            <p:nvSpPr>
              <p:cNvPr id="5135" name="TextBox 11"/>
              <p:cNvSpPr txBox="1">
                <a:spLocks noChangeArrowheads="1"/>
              </p:cNvSpPr>
              <p:nvPr/>
            </p:nvSpPr>
            <p:spPr bwMode="auto">
              <a:xfrm>
                <a:off x="7953193" y="3179262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n=12</a:t>
                </a:r>
              </a:p>
            </p:txBody>
          </p:sp>
          <p:sp>
            <p:nvSpPr>
              <p:cNvPr id="5136" name="TextBox 12"/>
              <p:cNvSpPr txBox="1">
                <a:spLocks noChangeArrowheads="1"/>
              </p:cNvSpPr>
              <p:nvPr/>
            </p:nvSpPr>
            <p:spPr bwMode="auto">
              <a:xfrm>
                <a:off x="7943668" y="3045890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n=60</a:t>
                </a:r>
              </a:p>
            </p:txBody>
          </p:sp>
          <p:sp>
            <p:nvSpPr>
              <p:cNvPr id="5137" name="TextBox 13"/>
              <p:cNvSpPr txBox="1">
                <a:spLocks noChangeArrowheads="1"/>
              </p:cNvSpPr>
              <p:nvPr/>
            </p:nvSpPr>
            <p:spPr bwMode="auto">
              <a:xfrm>
                <a:off x="7943668" y="2861710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n=35</a:t>
                </a:r>
              </a:p>
            </p:txBody>
          </p:sp>
          <p:sp>
            <p:nvSpPr>
              <p:cNvPr id="5138" name="TextBox 14"/>
              <p:cNvSpPr txBox="1">
                <a:spLocks noChangeArrowheads="1"/>
              </p:cNvSpPr>
              <p:nvPr/>
            </p:nvSpPr>
            <p:spPr bwMode="auto">
              <a:xfrm>
                <a:off x="5686457" y="3674165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n=14</a:t>
                </a:r>
              </a:p>
            </p:txBody>
          </p:sp>
          <p:sp>
            <p:nvSpPr>
              <p:cNvPr id="5139" name="TextBox 15"/>
              <p:cNvSpPr txBox="1">
                <a:spLocks noChangeArrowheads="1"/>
              </p:cNvSpPr>
              <p:nvPr/>
            </p:nvSpPr>
            <p:spPr bwMode="auto">
              <a:xfrm>
                <a:off x="5673947" y="2827985"/>
                <a:ext cx="479607" cy="246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n=31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 bwMode="auto">
              <a:xfrm>
                <a:off x="3571875" y="2008340"/>
                <a:ext cx="2540000" cy="64633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00" b="0" dirty="0">
                    <a:solidFill>
                      <a:schemeClr val="bg2"/>
                    </a:solidFill>
                    <a:cs typeface="Arial" charset="0"/>
                  </a:rPr>
                  <a:t>TMC435 75 mg </a:t>
                </a:r>
                <a:endParaRPr lang="en-US" sz="1800" b="0" dirty="0" smtClean="0">
                  <a:solidFill>
                    <a:schemeClr val="bg2"/>
                  </a:solidFill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800" b="0" dirty="0" smtClean="0">
                    <a:solidFill>
                      <a:schemeClr val="bg2"/>
                    </a:solidFill>
                    <a:cs typeface="Arial" charset="0"/>
                  </a:rPr>
                  <a:t>+ </a:t>
                </a:r>
                <a:r>
                  <a:rPr lang="en-US" sz="1800" b="0" dirty="0" err="1">
                    <a:solidFill>
                      <a:schemeClr val="bg2"/>
                    </a:solidFill>
                    <a:cs typeface="Arial" charset="0"/>
                  </a:rPr>
                  <a:t>PegIFN</a:t>
                </a:r>
                <a:r>
                  <a:rPr lang="en-US" sz="1800" b="0" dirty="0">
                    <a:solidFill>
                      <a:schemeClr val="bg2"/>
                    </a:solidFill>
                    <a:cs typeface="Arial" charset="0"/>
                  </a:rPr>
                  <a:t>/RBV </a:t>
                </a:r>
                <a:endParaRPr lang="en-US" sz="1800" b="0" dirty="0" smtClean="0">
                  <a:solidFill>
                    <a:schemeClr val="bg2"/>
                  </a:solidFill>
                  <a:cs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 bwMode="auto">
              <a:xfrm>
                <a:off x="6165850" y="2009928"/>
                <a:ext cx="2192338" cy="64633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00" b="0" dirty="0">
                    <a:solidFill>
                      <a:schemeClr val="bg2"/>
                    </a:solidFill>
                    <a:cs typeface="Arial" charset="0"/>
                  </a:rPr>
                  <a:t>TMC435 150 mg </a:t>
                </a:r>
                <a:endParaRPr lang="en-US" sz="1800" b="0" dirty="0" smtClean="0">
                  <a:solidFill>
                    <a:schemeClr val="bg2"/>
                  </a:solidFill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800" b="0" dirty="0" smtClean="0">
                    <a:solidFill>
                      <a:schemeClr val="bg2"/>
                    </a:solidFill>
                    <a:cs typeface="Arial" charset="0"/>
                  </a:rPr>
                  <a:t>+ </a:t>
                </a:r>
                <a:r>
                  <a:rPr lang="en-US" sz="1800" b="0" dirty="0" err="1" smtClean="0">
                    <a:solidFill>
                      <a:schemeClr val="bg2"/>
                    </a:solidFill>
                    <a:cs typeface="Arial" charset="0"/>
                  </a:rPr>
                  <a:t>PegIFN</a:t>
                </a:r>
                <a:r>
                  <a:rPr lang="en-US" sz="1800" b="0" dirty="0" smtClean="0">
                    <a:solidFill>
                      <a:schemeClr val="bg2"/>
                    </a:solidFill>
                    <a:cs typeface="Arial" charset="0"/>
                  </a:rPr>
                  <a:t>/RBV</a:t>
                </a:r>
                <a:endParaRPr lang="en-US" sz="1800" b="0" dirty="0">
                  <a:solidFill>
                    <a:schemeClr val="bg2"/>
                  </a:solidFill>
                  <a:cs typeface="Arial" charset="0"/>
                </a:endParaRPr>
              </a:p>
            </p:txBody>
          </p:sp>
          <p:sp>
            <p:nvSpPr>
              <p:cNvPr id="5142" name="TextBox 21"/>
              <p:cNvSpPr txBox="1">
                <a:spLocks noChangeArrowheads="1"/>
              </p:cNvSpPr>
              <p:nvPr/>
            </p:nvSpPr>
            <p:spPr bwMode="auto">
              <a:xfrm rot="-5400000">
                <a:off x="-1255947" y="4130359"/>
                <a:ext cx="2865907" cy="369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0">
                    <a:solidFill>
                      <a:schemeClr val="bg2"/>
                    </a:solidFill>
                    <a:cs typeface="Arial" charset="0"/>
                  </a:rPr>
                  <a:t>Proportion of patients (%) </a:t>
                </a:r>
              </a:p>
            </p:txBody>
          </p:sp>
          <p:sp>
            <p:nvSpPr>
              <p:cNvPr id="5143" name="TextBox 25"/>
              <p:cNvSpPr txBox="1">
                <a:spLocks noChangeArrowheads="1"/>
              </p:cNvSpPr>
              <p:nvPr/>
            </p:nvSpPr>
            <p:spPr bwMode="auto">
              <a:xfrm>
                <a:off x="3848121" y="5432580"/>
                <a:ext cx="428627" cy="27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5144" name="TextBox 26"/>
              <p:cNvSpPr txBox="1">
                <a:spLocks noChangeArrowheads="1"/>
              </p:cNvSpPr>
              <p:nvPr/>
            </p:nvSpPr>
            <p:spPr bwMode="auto">
              <a:xfrm>
                <a:off x="5441980" y="5432580"/>
                <a:ext cx="641353" cy="27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p&lt;0.003</a:t>
                </a:r>
              </a:p>
            </p:txBody>
          </p:sp>
          <p:sp>
            <p:nvSpPr>
              <p:cNvPr id="5145" name="TextBox 27"/>
              <p:cNvSpPr txBox="1">
                <a:spLocks noChangeArrowheads="1"/>
              </p:cNvSpPr>
              <p:nvPr/>
            </p:nvSpPr>
            <p:spPr bwMode="auto">
              <a:xfrm>
                <a:off x="4592663" y="5432580"/>
                <a:ext cx="641353" cy="27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p&lt;0.003</a:t>
                </a:r>
              </a:p>
            </p:txBody>
          </p:sp>
          <p:sp>
            <p:nvSpPr>
              <p:cNvPr id="5146" name="TextBox 28"/>
              <p:cNvSpPr txBox="1">
                <a:spLocks noChangeArrowheads="1"/>
              </p:cNvSpPr>
              <p:nvPr/>
            </p:nvSpPr>
            <p:spPr bwMode="auto">
              <a:xfrm>
                <a:off x="6342098" y="5432580"/>
                <a:ext cx="428627" cy="27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5147" name="TextBox 29"/>
              <p:cNvSpPr txBox="1">
                <a:spLocks noChangeArrowheads="1"/>
              </p:cNvSpPr>
              <p:nvPr/>
            </p:nvSpPr>
            <p:spPr bwMode="auto">
              <a:xfrm>
                <a:off x="7905793" y="5432580"/>
                <a:ext cx="428627" cy="27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5148" name="TextBox 30"/>
              <p:cNvSpPr txBox="1">
                <a:spLocks noChangeArrowheads="1"/>
              </p:cNvSpPr>
              <p:nvPr/>
            </p:nvSpPr>
            <p:spPr bwMode="auto">
              <a:xfrm>
                <a:off x="7089814" y="5432580"/>
                <a:ext cx="428627" cy="27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5149" name="TextBox 31"/>
              <p:cNvSpPr txBox="1">
                <a:spLocks noChangeArrowheads="1"/>
              </p:cNvSpPr>
              <p:nvPr/>
            </p:nvSpPr>
            <p:spPr bwMode="auto">
              <a:xfrm>
                <a:off x="6964402" y="5225884"/>
                <a:ext cx="1371608" cy="274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Pearson Chi</a:t>
                </a:r>
                <a:r>
                  <a:rPr lang="en-US" sz="1200" b="0" baseline="3000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2</a:t>
                </a:r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 test</a:t>
                </a:r>
              </a:p>
            </p:txBody>
          </p:sp>
          <p:graphicFrame>
            <p:nvGraphicFramePr>
              <p:cNvPr id="5124" name="Chart 2"/>
              <p:cNvGraphicFramePr>
                <a:graphicFrameLocks/>
              </p:cNvGraphicFramePr>
              <p:nvPr/>
            </p:nvGraphicFramePr>
            <p:xfrm>
              <a:off x="381002" y="2583852"/>
              <a:ext cx="3202006" cy="3658198"/>
            </p:xfrm>
            <a:graphic>
              <a:graphicData uri="http://schemas.openxmlformats.org/presentationml/2006/ole">
                <p:oleObj spid="_x0000_s5133" name="Chart" r:id="rId6" imgW="3206774" imgH="3657917" progId="Excel.Sheet.8">
                  <p:embed/>
                </p:oleObj>
              </a:graphicData>
            </a:graphic>
          </p:graphicFrame>
          <p:sp>
            <p:nvSpPr>
              <p:cNvPr id="5150" name="TextBox 38"/>
              <p:cNvSpPr txBox="1">
                <a:spLocks noChangeArrowheads="1"/>
              </p:cNvSpPr>
              <p:nvPr/>
            </p:nvSpPr>
            <p:spPr bwMode="auto">
              <a:xfrm>
                <a:off x="981617" y="5436232"/>
                <a:ext cx="431802" cy="276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5151" name="TextBox 39"/>
              <p:cNvSpPr txBox="1">
                <a:spLocks noChangeArrowheads="1"/>
              </p:cNvSpPr>
              <p:nvPr/>
            </p:nvSpPr>
            <p:spPr bwMode="auto">
              <a:xfrm>
                <a:off x="2742642" y="5436232"/>
                <a:ext cx="571503" cy="274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p&lt;0.04</a:t>
                </a:r>
              </a:p>
            </p:txBody>
          </p:sp>
          <p:sp>
            <p:nvSpPr>
              <p:cNvPr id="5152" name="TextBox 40"/>
              <p:cNvSpPr txBox="1">
                <a:spLocks noChangeArrowheads="1"/>
              </p:cNvSpPr>
              <p:nvPr/>
            </p:nvSpPr>
            <p:spPr bwMode="auto">
              <a:xfrm>
                <a:off x="1893326" y="5436232"/>
                <a:ext cx="571503" cy="274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p&lt;0.01</a:t>
                </a:r>
              </a:p>
            </p:txBody>
          </p:sp>
        </p:grpSp>
        <p:sp>
          <p:nvSpPr>
            <p:cNvPr id="5129" name="TextBox 33"/>
            <p:cNvSpPr txBox="1">
              <a:spLocks noChangeArrowheads="1"/>
            </p:cNvSpPr>
            <p:nvPr/>
          </p:nvSpPr>
          <p:spPr bwMode="auto">
            <a:xfrm>
              <a:off x="1006475" y="6369050"/>
              <a:ext cx="81375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0"/>
                <a:t>The data analysis excluded missing values.</a:t>
              </a:r>
            </a:p>
            <a:p>
              <a:r>
                <a:rPr lang="en-GB" sz="10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CC/CT/TT, </a:t>
              </a:r>
              <a:r>
                <a:rPr lang="en-GB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rs12979860 polymorphism; </a:t>
              </a:r>
              <a:r>
                <a:rPr lang="en-GB" sz="10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N.S.</a:t>
              </a:r>
              <a:r>
                <a:rPr lang="en-GB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, not significant; </a:t>
              </a:r>
              <a:r>
                <a:rPr lang="en-GB" sz="10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P</a:t>
              </a:r>
              <a:r>
                <a:rPr lang="en-US" sz="10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egIFN, </a:t>
              </a:r>
              <a:r>
                <a:rPr lang="en-US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pegylated interferon </a:t>
              </a:r>
              <a:r>
                <a:rPr lang="el-GR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α</a:t>
              </a:r>
              <a:r>
                <a:rPr lang="en-GB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-2a</a:t>
              </a:r>
              <a:r>
                <a:rPr lang="en-US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; </a:t>
              </a:r>
              <a:r>
                <a:rPr lang="en-US" sz="10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RBV, </a:t>
              </a:r>
              <a:r>
                <a:rPr lang="en-US" sz="10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ribavirin. 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885825" y="2011515"/>
              <a:ext cx="2630488" cy="64633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0" dirty="0" smtClean="0">
                  <a:solidFill>
                    <a:schemeClr val="bg2"/>
                  </a:solidFill>
                  <a:cs typeface="Arial" charset="0"/>
                </a:rPr>
                <a:t>Placebo </a:t>
              </a:r>
            </a:p>
            <a:p>
              <a:pPr algn="ctr">
                <a:defRPr/>
              </a:pPr>
              <a:r>
                <a:rPr lang="en-US" sz="1800" b="0" dirty="0" smtClean="0">
                  <a:solidFill>
                    <a:schemeClr val="bg2"/>
                  </a:solidFill>
                  <a:cs typeface="Arial" charset="0"/>
                </a:rPr>
                <a:t>+ </a:t>
              </a:r>
              <a:r>
                <a:rPr lang="en-US" sz="1800" b="0" dirty="0" err="1" smtClean="0">
                  <a:solidFill>
                    <a:schemeClr val="bg2"/>
                  </a:solidFill>
                  <a:cs typeface="Arial" charset="0"/>
                </a:rPr>
                <a:t>PegIFN</a:t>
              </a:r>
              <a:r>
                <a:rPr lang="en-US" sz="1800" b="0" dirty="0" smtClean="0">
                  <a:solidFill>
                    <a:schemeClr val="bg2"/>
                  </a:solidFill>
                  <a:cs typeface="Arial" charset="0"/>
                </a:rPr>
                <a:t>/RBV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4838" cy="1150937"/>
          </a:xfrm>
        </p:spPr>
        <p:txBody>
          <a:bodyPr/>
          <a:lstStyle/>
          <a:p>
            <a:r>
              <a:rPr lang="en-US" sz="2800" dirty="0" smtClean="0"/>
              <a:t>PILLAR: On-treatment virologic response </a:t>
            </a:r>
            <a:br>
              <a:rPr lang="en-US" sz="2800" dirty="0" smtClean="0"/>
            </a:br>
            <a:r>
              <a:rPr lang="en-US" sz="2800" dirty="0" smtClean="0"/>
              <a:t>up to Week 24 by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baseline serum IP-10</a:t>
            </a: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170" name="Chart 2"/>
          <p:cNvGraphicFramePr>
            <a:graphicFrameLocks/>
          </p:cNvGraphicFramePr>
          <p:nvPr/>
        </p:nvGraphicFramePr>
        <p:xfrm>
          <a:off x="338138" y="2593975"/>
          <a:ext cx="3201987" cy="3657600"/>
        </p:xfrm>
        <a:graphic>
          <a:graphicData uri="http://schemas.openxmlformats.org/presentationml/2006/ole">
            <p:oleObj spid="_x0000_s11267" r:id="rId4" imgW="3206774" imgH="3657917" progId="Excel.Sheet.8">
              <p:embed/>
            </p:oleObj>
          </a:graphicData>
        </a:graphic>
      </p:graphicFrame>
      <p:grpSp>
        <p:nvGrpSpPr>
          <p:cNvPr id="7179" name="Group 42"/>
          <p:cNvGrpSpPr>
            <a:grpSpLocks/>
          </p:cNvGrpSpPr>
          <p:nvPr/>
        </p:nvGrpSpPr>
        <p:grpSpPr bwMode="auto">
          <a:xfrm>
            <a:off x="457200" y="1368425"/>
            <a:ext cx="8556625" cy="4354513"/>
            <a:chOff x="457200" y="1368425"/>
            <a:chExt cx="8556625" cy="4354513"/>
          </a:xfrm>
        </p:grpSpPr>
        <p:sp>
          <p:nvSpPr>
            <p:cNvPr id="7181" name="TextBox 8"/>
            <p:cNvSpPr txBox="1">
              <a:spLocks noChangeArrowheads="1"/>
            </p:cNvSpPr>
            <p:nvPr/>
          </p:nvSpPr>
          <p:spPr bwMode="auto">
            <a:xfrm>
              <a:off x="3082925" y="4238625"/>
              <a:ext cx="4090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2A5C"/>
                  </a:solidFill>
                  <a:cs typeface="Arial" charset="0"/>
                </a:rPr>
                <a:t>n=4</a:t>
              </a:r>
            </a:p>
          </p:txBody>
        </p:sp>
        <p:sp>
          <p:nvSpPr>
            <p:cNvPr id="7182" name="TextBox 9"/>
            <p:cNvSpPr txBox="1">
              <a:spLocks noChangeArrowheads="1"/>
            </p:cNvSpPr>
            <p:nvPr/>
          </p:nvSpPr>
          <p:spPr bwMode="auto">
            <a:xfrm>
              <a:off x="3094038" y="3465513"/>
              <a:ext cx="4796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2A5C"/>
                  </a:solidFill>
                  <a:cs typeface="Arial" charset="0"/>
                </a:rPr>
                <a:t>n=40</a:t>
              </a:r>
            </a:p>
          </p:txBody>
        </p:sp>
        <p:sp>
          <p:nvSpPr>
            <p:cNvPr id="7186" name="TextBox 22"/>
            <p:cNvSpPr txBox="1">
              <a:spLocks noChangeArrowheads="1"/>
            </p:cNvSpPr>
            <p:nvPr/>
          </p:nvSpPr>
          <p:spPr bwMode="auto">
            <a:xfrm>
              <a:off x="896938" y="5448300"/>
              <a:ext cx="4286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N.S.</a:t>
              </a:r>
            </a:p>
          </p:txBody>
        </p:sp>
        <p:sp>
          <p:nvSpPr>
            <p:cNvPr id="7187" name="TextBox 23"/>
            <p:cNvSpPr txBox="1">
              <a:spLocks noChangeArrowheads="1"/>
            </p:cNvSpPr>
            <p:nvPr/>
          </p:nvSpPr>
          <p:spPr bwMode="auto">
            <a:xfrm>
              <a:off x="2782888" y="5448300"/>
              <a:ext cx="4286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N.S.</a:t>
              </a:r>
            </a:p>
          </p:txBody>
        </p:sp>
        <p:sp>
          <p:nvSpPr>
            <p:cNvPr id="7188" name="TextBox 24"/>
            <p:cNvSpPr txBox="1">
              <a:spLocks noChangeArrowheads="1"/>
            </p:cNvSpPr>
            <p:nvPr/>
          </p:nvSpPr>
          <p:spPr bwMode="auto">
            <a:xfrm>
              <a:off x="1933575" y="5448300"/>
              <a:ext cx="4286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N.S.</a:t>
              </a:r>
            </a:p>
          </p:txBody>
        </p:sp>
        <p:sp>
          <p:nvSpPr>
            <p:cNvPr id="7196" name="TextBox 34"/>
            <p:cNvSpPr txBox="1">
              <a:spLocks noChangeArrowheads="1"/>
            </p:cNvSpPr>
            <p:nvPr/>
          </p:nvSpPr>
          <p:spPr bwMode="auto">
            <a:xfrm>
              <a:off x="457200" y="1368425"/>
              <a:ext cx="6418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Virologic response:  </a:t>
              </a:r>
              <a:r>
                <a:rPr lang="en-US" b="0">
                  <a:solidFill>
                    <a:schemeClr val="bg2"/>
                  </a:solidFill>
                  <a:cs typeface="Arial" charset="0"/>
                </a:rPr>
                <a:t>HCV RNA  &lt;25 IU/ml </a:t>
              </a:r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(detectable or undetectable)</a:t>
              </a:r>
            </a:p>
          </p:txBody>
        </p:sp>
        <p:grpSp>
          <p:nvGrpSpPr>
            <p:cNvPr id="7200" name="Group 41"/>
            <p:cNvGrpSpPr>
              <a:grpSpLocks/>
            </p:cNvGrpSpPr>
            <p:nvPr/>
          </p:nvGrpSpPr>
          <p:grpSpPr bwMode="auto">
            <a:xfrm>
              <a:off x="6819900" y="4206873"/>
              <a:ext cx="2193925" cy="827088"/>
              <a:chOff x="6819900" y="4206238"/>
              <a:chExt cx="2194560" cy="828000"/>
            </a:xfrm>
          </p:grpSpPr>
          <p:sp>
            <p:nvSpPr>
              <p:cNvPr id="7201" name="Rectangle 40"/>
              <p:cNvSpPr>
                <a:spLocks noChangeArrowheads="1"/>
              </p:cNvSpPr>
              <p:nvPr/>
            </p:nvSpPr>
            <p:spPr bwMode="auto">
              <a:xfrm>
                <a:off x="6819900" y="4206238"/>
                <a:ext cx="2124000" cy="828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0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  <p:grpSp>
            <p:nvGrpSpPr>
              <p:cNvPr id="7202" name="Group 39"/>
              <p:cNvGrpSpPr>
                <a:grpSpLocks/>
              </p:cNvGrpSpPr>
              <p:nvPr/>
            </p:nvGrpSpPr>
            <p:grpSpPr bwMode="auto">
              <a:xfrm>
                <a:off x="6851210" y="4220565"/>
                <a:ext cx="2163250" cy="742246"/>
                <a:chOff x="4472940" y="3420465"/>
                <a:chExt cx="2163250" cy="742246"/>
              </a:xfrm>
            </p:grpSpPr>
            <p:sp>
              <p:nvSpPr>
                <p:cNvPr id="7203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4698748" y="3639492"/>
                  <a:ext cx="1937442" cy="523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1400" b="0" dirty="0"/>
                    <a:t>Low (&lt;600 pg/</a:t>
                  </a:r>
                  <a:r>
                    <a:rPr lang="en-GB" sz="1400" b="0" dirty="0" err="1"/>
                    <a:t>mL</a:t>
                  </a:r>
                  <a:r>
                    <a:rPr lang="en-GB" sz="1400" b="0" dirty="0"/>
                    <a:t>)</a:t>
                  </a:r>
                </a:p>
                <a:p>
                  <a:r>
                    <a:rPr lang="en-GB" sz="1400" b="0" dirty="0"/>
                    <a:t>High (≥600 pg/</a:t>
                  </a:r>
                  <a:r>
                    <a:rPr lang="en-GB" sz="1400" b="0" dirty="0" err="1"/>
                    <a:t>mL</a:t>
                  </a:r>
                  <a:r>
                    <a:rPr lang="en-GB" sz="1400" b="0" dirty="0"/>
                    <a:t>)</a:t>
                  </a:r>
                </a:p>
              </p:txBody>
            </p:sp>
            <p:cxnSp>
              <p:nvCxnSpPr>
                <p:cNvPr id="7204" name="Straight Connector 30"/>
                <p:cNvCxnSpPr>
                  <a:cxnSpLocks noChangeShapeType="1"/>
                </p:cNvCxnSpPr>
                <p:nvPr/>
              </p:nvCxnSpPr>
              <p:spPr bwMode="auto">
                <a:xfrm>
                  <a:off x="4533900" y="3802456"/>
                  <a:ext cx="189746" cy="0"/>
                </a:xfrm>
                <a:prstGeom prst="line">
                  <a:avLst/>
                </a:prstGeom>
                <a:noFill/>
                <a:ln w="38100" algn="ctr">
                  <a:solidFill>
                    <a:srgbClr val="00B05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205" name="Straight Connector 32"/>
                <p:cNvCxnSpPr>
                  <a:cxnSpLocks noChangeShapeType="1"/>
                </p:cNvCxnSpPr>
                <p:nvPr/>
              </p:nvCxnSpPr>
              <p:spPr bwMode="auto">
                <a:xfrm>
                  <a:off x="4533900" y="4005075"/>
                  <a:ext cx="189746" cy="0"/>
                </a:xfrm>
                <a:prstGeom prst="line">
                  <a:avLst/>
                </a:prstGeom>
                <a:noFill/>
                <a:ln w="3810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sp>
              <p:nvSpPr>
                <p:cNvPr id="7206" name="Rectangle 33"/>
                <p:cNvSpPr>
                  <a:spLocks noChangeArrowheads="1"/>
                </p:cNvSpPr>
                <p:nvPr/>
              </p:nvSpPr>
              <p:spPr bwMode="auto">
                <a:xfrm>
                  <a:off x="4587875" y="3959224"/>
                  <a:ext cx="88900" cy="889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lIns="90000" tIns="46800" rIns="90000" bIns="0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7207" name="Rectangle 34"/>
                <p:cNvSpPr>
                  <a:spLocks noChangeArrowheads="1"/>
                </p:cNvSpPr>
                <p:nvPr/>
              </p:nvSpPr>
              <p:spPr bwMode="auto">
                <a:xfrm>
                  <a:off x="4587875" y="3758770"/>
                  <a:ext cx="88900" cy="88900"/>
                </a:xfrm>
                <a:prstGeom prst="rect">
                  <a:avLst/>
                </a:prstGeom>
                <a:solidFill>
                  <a:srgbClr val="00B05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lIns="90000" tIns="46800" rIns="90000" bIns="0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720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4472940" y="3420465"/>
                  <a:ext cx="1744980" cy="308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1400" b="0" dirty="0" smtClean="0"/>
                    <a:t>Baseline </a:t>
                  </a:r>
                  <a:r>
                    <a:rPr lang="en-GB" sz="1400" b="0" dirty="0"/>
                    <a:t>IP-10</a:t>
                  </a:r>
                </a:p>
              </p:txBody>
            </p:sp>
          </p:grpSp>
        </p:grpSp>
      </p:grpSp>
      <p:sp>
        <p:nvSpPr>
          <p:cNvPr id="7177" name="TextBox 21"/>
          <p:cNvSpPr txBox="1">
            <a:spLocks noChangeArrowheads="1"/>
          </p:cNvSpPr>
          <p:nvPr/>
        </p:nvSpPr>
        <p:spPr bwMode="auto">
          <a:xfrm rot="16200000">
            <a:off x="-1255713" y="4130675"/>
            <a:ext cx="286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solidFill>
                  <a:schemeClr val="bg2"/>
                </a:solidFill>
                <a:cs typeface="Arial" charset="0"/>
              </a:rPr>
              <a:t>Proportion of patients (%) </a:t>
            </a:r>
          </a:p>
        </p:txBody>
      </p:sp>
      <p:sp>
        <p:nvSpPr>
          <p:cNvPr id="7175" name="TextBox 32"/>
          <p:cNvSpPr txBox="1">
            <a:spLocks noChangeArrowheads="1"/>
          </p:cNvSpPr>
          <p:nvPr/>
        </p:nvSpPr>
        <p:spPr bwMode="auto">
          <a:xfrm>
            <a:off x="1077913" y="6380163"/>
            <a:ext cx="7664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b="0">
                <a:solidFill>
                  <a:schemeClr val="bg2"/>
                </a:solidFill>
                <a:cs typeface="Arial" charset="0"/>
              </a:rPr>
              <a:t>The data analysed excluded missing values</a:t>
            </a:r>
            <a:r>
              <a:rPr lang="en-GB" sz="1000">
                <a:solidFill>
                  <a:schemeClr val="bg2"/>
                </a:solidFill>
                <a:cs typeface="Arial" charset="0"/>
              </a:rPr>
              <a:t>.</a:t>
            </a:r>
          </a:p>
          <a:p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N.S.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not significant;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egIFN,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ribavirin.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85825" y="2011515"/>
            <a:ext cx="2630488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Placebo </a:t>
            </a:r>
          </a:p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+ </a:t>
            </a:r>
            <a:r>
              <a:rPr lang="en-US" sz="1800" b="0" dirty="0" err="1" smtClean="0">
                <a:solidFill>
                  <a:schemeClr val="bg2"/>
                </a:solidFill>
                <a:cs typeface="Arial" charset="0"/>
              </a:rPr>
              <a:t>PegIFN</a:t>
            </a: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/RBV</a:t>
            </a:r>
          </a:p>
        </p:txBody>
      </p:sp>
      <p:sp>
        <p:nvSpPr>
          <p:cNvPr id="40" name="TextBox 31"/>
          <p:cNvSpPr txBox="1">
            <a:spLocks noChangeArrowheads="1"/>
          </p:cNvSpPr>
          <p:nvPr/>
        </p:nvSpPr>
        <p:spPr bwMode="auto">
          <a:xfrm>
            <a:off x="2165349" y="5243605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Pearson Chi</a:t>
            </a:r>
            <a:r>
              <a:rPr lang="en-US" sz="1200" b="0" baseline="30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en-US" sz="12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test</a:t>
            </a:r>
          </a:p>
        </p:txBody>
      </p:sp>
    </p:spTree>
    <p:extLst>
      <p:ext uri="{BB962C8B-B14F-4D97-AF65-F5344CB8AC3E}">
        <p14:creationId xmlns="" xmlns:p14="http://schemas.microsoft.com/office/powerpoint/2010/main" val="1433308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4838" cy="1150937"/>
          </a:xfrm>
        </p:spPr>
        <p:txBody>
          <a:bodyPr/>
          <a:lstStyle/>
          <a:p>
            <a:r>
              <a:rPr lang="en-US" sz="2800" dirty="0" smtClean="0"/>
              <a:t>PILLAR: On-treatment virologic response </a:t>
            </a:r>
            <a:br>
              <a:rPr lang="en-US" sz="2800" dirty="0" smtClean="0"/>
            </a:br>
            <a:r>
              <a:rPr lang="en-US" sz="2800" dirty="0" smtClean="0"/>
              <a:t>up to Week 24 by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baseline serum IP-10</a:t>
            </a: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176" name="Group 39"/>
          <p:cNvGrpSpPr>
            <a:grpSpLocks/>
          </p:cNvGrpSpPr>
          <p:nvPr/>
        </p:nvGrpSpPr>
        <p:grpSpPr bwMode="auto">
          <a:xfrm>
            <a:off x="338138" y="1368425"/>
            <a:ext cx="8689975" cy="4883150"/>
            <a:chOff x="338138" y="1368425"/>
            <a:chExt cx="8689975" cy="4883150"/>
          </a:xfrm>
        </p:grpSpPr>
        <p:grpSp>
          <p:nvGrpSpPr>
            <p:cNvPr id="7178" name="Group 41"/>
            <p:cNvGrpSpPr>
              <a:grpSpLocks/>
            </p:cNvGrpSpPr>
            <p:nvPr/>
          </p:nvGrpSpPr>
          <p:grpSpPr bwMode="auto">
            <a:xfrm>
              <a:off x="338138" y="2593975"/>
              <a:ext cx="8689975" cy="3657600"/>
              <a:chOff x="338138" y="2593975"/>
              <a:chExt cx="8689975" cy="3657600"/>
            </a:xfrm>
          </p:grpSpPr>
          <p:graphicFrame>
            <p:nvGraphicFramePr>
              <p:cNvPr id="7170" name="Chart 2"/>
              <p:cNvGraphicFramePr>
                <a:graphicFrameLocks/>
              </p:cNvGraphicFramePr>
              <p:nvPr/>
            </p:nvGraphicFramePr>
            <p:xfrm>
              <a:off x="338138" y="2593975"/>
              <a:ext cx="3201987" cy="3657600"/>
            </p:xfrm>
            <a:graphic>
              <a:graphicData uri="http://schemas.openxmlformats.org/presentationml/2006/ole">
                <p:oleObj spid="_x0000_s7179" r:id="rId4" imgW="3206774" imgH="3657917" progId="Excel.Sheet.8">
                  <p:embed/>
                </p:oleObj>
              </a:graphicData>
            </a:graphic>
          </p:graphicFrame>
          <p:graphicFrame>
            <p:nvGraphicFramePr>
              <p:cNvPr id="7171" name="Chart 5"/>
              <p:cNvGraphicFramePr>
                <a:graphicFrameLocks/>
              </p:cNvGraphicFramePr>
              <p:nvPr/>
            </p:nvGraphicFramePr>
            <p:xfrm>
              <a:off x="3148013" y="2593975"/>
              <a:ext cx="3155950" cy="3657600"/>
            </p:xfrm>
            <a:graphic>
              <a:graphicData uri="http://schemas.openxmlformats.org/presentationml/2006/ole">
                <p:oleObj spid="_x0000_s7180" r:id="rId5" imgW="3151905" imgH="3657917" progId="Excel.Sheet.8">
                  <p:embed/>
                </p:oleObj>
              </a:graphicData>
            </a:graphic>
          </p:graphicFrame>
          <p:graphicFrame>
            <p:nvGraphicFramePr>
              <p:cNvPr id="7172" name="Chart 6"/>
              <p:cNvGraphicFramePr>
                <a:graphicFrameLocks/>
              </p:cNvGraphicFramePr>
              <p:nvPr/>
            </p:nvGraphicFramePr>
            <p:xfrm>
              <a:off x="5872163" y="2593975"/>
              <a:ext cx="3155950" cy="3657600"/>
            </p:xfrm>
            <a:graphic>
              <a:graphicData uri="http://schemas.openxmlformats.org/presentationml/2006/ole">
                <p:oleObj spid="_x0000_s7181" r:id="rId6" imgW="3158002" imgH="3657917" progId="Excel.Sheet.8">
                  <p:embed/>
                </p:oleObj>
              </a:graphicData>
            </a:graphic>
          </p:graphicFrame>
        </p:grpSp>
        <p:grpSp>
          <p:nvGrpSpPr>
            <p:cNvPr id="7179" name="Group 42"/>
            <p:cNvGrpSpPr>
              <a:grpSpLocks/>
            </p:cNvGrpSpPr>
            <p:nvPr/>
          </p:nvGrpSpPr>
          <p:grpSpPr bwMode="auto">
            <a:xfrm>
              <a:off x="457200" y="1368425"/>
              <a:ext cx="8556625" cy="4368800"/>
              <a:chOff x="457200" y="1368425"/>
              <a:chExt cx="8556625" cy="4368800"/>
            </a:xfrm>
          </p:grpSpPr>
          <p:sp>
            <p:nvSpPr>
              <p:cNvPr id="7180" name="TextBox 7"/>
              <p:cNvSpPr txBox="1">
                <a:spLocks noChangeArrowheads="1"/>
              </p:cNvSpPr>
              <p:nvPr/>
            </p:nvSpPr>
            <p:spPr bwMode="auto">
              <a:xfrm>
                <a:off x="5646738" y="3062288"/>
                <a:ext cx="47961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n=96</a:t>
                </a:r>
              </a:p>
            </p:txBody>
          </p:sp>
          <p:sp>
            <p:nvSpPr>
              <p:cNvPr id="7181" name="TextBox 8"/>
              <p:cNvSpPr txBox="1">
                <a:spLocks noChangeArrowheads="1"/>
              </p:cNvSpPr>
              <p:nvPr/>
            </p:nvSpPr>
            <p:spPr bwMode="auto">
              <a:xfrm>
                <a:off x="3082925" y="4238625"/>
                <a:ext cx="40908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n=4</a:t>
                </a:r>
              </a:p>
            </p:txBody>
          </p:sp>
          <p:sp>
            <p:nvSpPr>
              <p:cNvPr id="7182" name="TextBox 9"/>
              <p:cNvSpPr txBox="1">
                <a:spLocks noChangeArrowheads="1"/>
              </p:cNvSpPr>
              <p:nvPr/>
            </p:nvSpPr>
            <p:spPr bwMode="auto">
              <a:xfrm>
                <a:off x="3094038" y="3465513"/>
                <a:ext cx="47961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n=40</a:t>
                </a:r>
              </a:p>
            </p:txBody>
          </p:sp>
          <p:sp>
            <p:nvSpPr>
              <p:cNvPr id="7183" name="TextBox 12"/>
              <p:cNvSpPr txBox="1">
                <a:spLocks noChangeArrowheads="1"/>
              </p:cNvSpPr>
              <p:nvPr/>
            </p:nvSpPr>
            <p:spPr bwMode="auto">
              <a:xfrm>
                <a:off x="8197850" y="3086100"/>
                <a:ext cx="47961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n=23</a:t>
                </a:r>
              </a:p>
            </p:txBody>
          </p:sp>
          <p:sp>
            <p:nvSpPr>
              <p:cNvPr id="7184" name="TextBox 13"/>
              <p:cNvSpPr txBox="1">
                <a:spLocks noChangeArrowheads="1"/>
              </p:cNvSpPr>
              <p:nvPr/>
            </p:nvSpPr>
            <p:spPr bwMode="auto">
              <a:xfrm>
                <a:off x="8197850" y="2973388"/>
                <a:ext cx="47961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n=80</a:t>
                </a:r>
              </a:p>
            </p:txBody>
          </p:sp>
          <p:sp>
            <p:nvSpPr>
              <p:cNvPr id="7185" name="TextBox 15"/>
              <p:cNvSpPr txBox="1">
                <a:spLocks noChangeArrowheads="1"/>
              </p:cNvSpPr>
              <p:nvPr/>
            </p:nvSpPr>
            <p:spPr bwMode="auto">
              <a:xfrm>
                <a:off x="5651500" y="2859088"/>
                <a:ext cx="47961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002A5C"/>
                    </a:solidFill>
                    <a:cs typeface="Arial" charset="0"/>
                  </a:rPr>
                  <a:t>n=10</a:t>
                </a:r>
              </a:p>
            </p:txBody>
          </p:sp>
          <p:sp>
            <p:nvSpPr>
              <p:cNvPr id="7186" name="TextBox 22"/>
              <p:cNvSpPr txBox="1">
                <a:spLocks noChangeArrowheads="1"/>
              </p:cNvSpPr>
              <p:nvPr/>
            </p:nvSpPr>
            <p:spPr bwMode="auto">
              <a:xfrm>
                <a:off x="896938" y="5448300"/>
                <a:ext cx="4286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87" name="TextBox 23"/>
              <p:cNvSpPr txBox="1">
                <a:spLocks noChangeArrowheads="1"/>
              </p:cNvSpPr>
              <p:nvPr/>
            </p:nvSpPr>
            <p:spPr bwMode="auto">
              <a:xfrm>
                <a:off x="2782888" y="5448300"/>
                <a:ext cx="4286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88" name="TextBox 24"/>
              <p:cNvSpPr txBox="1">
                <a:spLocks noChangeArrowheads="1"/>
              </p:cNvSpPr>
              <p:nvPr/>
            </p:nvSpPr>
            <p:spPr bwMode="auto">
              <a:xfrm>
                <a:off x="1933575" y="5448300"/>
                <a:ext cx="4286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89" name="TextBox 25"/>
              <p:cNvSpPr txBox="1">
                <a:spLocks noChangeArrowheads="1"/>
              </p:cNvSpPr>
              <p:nvPr/>
            </p:nvSpPr>
            <p:spPr bwMode="auto">
              <a:xfrm>
                <a:off x="3776663" y="5461000"/>
                <a:ext cx="4318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90" name="TextBox 26"/>
              <p:cNvSpPr txBox="1">
                <a:spLocks noChangeArrowheads="1"/>
              </p:cNvSpPr>
              <p:nvPr/>
            </p:nvSpPr>
            <p:spPr bwMode="auto">
              <a:xfrm>
                <a:off x="5478463" y="5461000"/>
                <a:ext cx="4318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91" name="TextBox 27"/>
              <p:cNvSpPr txBox="1">
                <a:spLocks noChangeArrowheads="1"/>
              </p:cNvSpPr>
              <p:nvPr/>
            </p:nvSpPr>
            <p:spPr bwMode="auto">
              <a:xfrm>
                <a:off x="4629150" y="5461000"/>
                <a:ext cx="4318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92" name="TextBox 28"/>
              <p:cNvSpPr txBox="1">
                <a:spLocks noChangeArrowheads="1"/>
              </p:cNvSpPr>
              <p:nvPr/>
            </p:nvSpPr>
            <p:spPr bwMode="auto">
              <a:xfrm>
                <a:off x="6488113" y="5461000"/>
                <a:ext cx="4318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93" name="TextBox 29"/>
              <p:cNvSpPr txBox="1">
                <a:spLocks noChangeArrowheads="1"/>
              </p:cNvSpPr>
              <p:nvPr/>
            </p:nvSpPr>
            <p:spPr bwMode="auto">
              <a:xfrm>
                <a:off x="8102600" y="5461000"/>
                <a:ext cx="4318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94" name="TextBox 30"/>
              <p:cNvSpPr txBox="1">
                <a:spLocks noChangeArrowheads="1"/>
              </p:cNvSpPr>
              <p:nvPr/>
            </p:nvSpPr>
            <p:spPr bwMode="auto">
              <a:xfrm>
                <a:off x="7351713" y="5461000"/>
                <a:ext cx="43021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N.S.</a:t>
                </a:r>
              </a:p>
            </p:txBody>
          </p:sp>
          <p:sp>
            <p:nvSpPr>
              <p:cNvPr id="7195" name="TextBox 33"/>
              <p:cNvSpPr txBox="1">
                <a:spLocks noChangeArrowheads="1"/>
              </p:cNvSpPr>
              <p:nvPr/>
            </p:nvSpPr>
            <p:spPr bwMode="auto">
              <a:xfrm>
                <a:off x="7213600" y="5218113"/>
                <a:ext cx="13716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Pearson Chi</a:t>
                </a:r>
                <a:r>
                  <a:rPr lang="en-US" sz="1200" b="0" baseline="3000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2</a:t>
                </a:r>
                <a:r>
                  <a:rPr lang="en-US" sz="1200" b="0">
                    <a:solidFill>
                      <a:schemeClr val="bg2"/>
                    </a:solidFill>
                    <a:latin typeface="Arial Narrow" pitchFamily="34" charset="0"/>
                    <a:cs typeface="Arial" charset="0"/>
                  </a:rPr>
                  <a:t> test</a:t>
                </a:r>
              </a:p>
            </p:txBody>
          </p:sp>
          <p:sp>
            <p:nvSpPr>
              <p:cNvPr id="7196" name="TextBox 34"/>
              <p:cNvSpPr txBox="1">
                <a:spLocks noChangeArrowheads="1"/>
              </p:cNvSpPr>
              <p:nvPr/>
            </p:nvSpPr>
            <p:spPr bwMode="auto">
              <a:xfrm>
                <a:off x="457200" y="1368425"/>
                <a:ext cx="64182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chemeClr val="bg2"/>
                    </a:solidFill>
                    <a:cs typeface="Arial" charset="0"/>
                  </a:rPr>
                  <a:t>Virologic response:  </a:t>
                </a:r>
                <a:r>
                  <a:rPr lang="en-US" b="0">
                    <a:solidFill>
                      <a:schemeClr val="bg2"/>
                    </a:solidFill>
                    <a:cs typeface="Arial" charset="0"/>
                  </a:rPr>
                  <a:t>HCV RNA  &lt;25 IU/ml </a:t>
                </a:r>
                <a:r>
                  <a:rPr lang="en-US" sz="1400" b="0">
                    <a:solidFill>
                      <a:schemeClr val="bg2"/>
                    </a:solidFill>
                    <a:cs typeface="Arial" charset="0"/>
                  </a:rPr>
                  <a:t>(detectable or undetectable)</a:t>
                </a:r>
              </a:p>
            </p:txBody>
          </p:sp>
          <p:grpSp>
            <p:nvGrpSpPr>
              <p:cNvPr id="7200" name="Group 41"/>
              <p:cNvGrpSpPr>
                <a:grpSpLocks/>
              </p:cNvGrpSpPr>
              <p:nvPr/>
            </p:nvGrpSpPr>
            <p:grpSpPr bwMode="auto">
              <a:xfrm>
                <a:off x="6819900" y="4206873"/>
                <a:ext cx="2193925" cy="827088"/>
                <a:chOff x="6819900" y="4206238"/>
                <a:chExt cx="2194560" cy="828000"/>
              </a:xfrm>
            </p:grpSpPr>
            <p:sp>
              <p:nvSpPr>
                <p:cNvPr id="7201" name="Rectangle 40"/>
                <p:cNvSpPr>
                  <a:spLocks noChangeArrowheads="1"/>
                </p:cNvSpPr>
                <p:nvPr/>
              </p:nvSpPr>
              <p:spPr bwMode="auto">
                <a:xfrm>
                  <a:off x="6819900" y="4206238"/>
                  <a:ext cx="2124000" cy="8280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0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  <p:grpSp>
              <p:nvGrpSpPr>
                <p:cNvPr id="7202" name="Group 39"/>
                <p:cNvGrpSpPr>
                  <a:grpSpLocks/>
                </p:cNvGrpSpPr>
                <p:nvPr/>
              </p:nvGrpSpPr>
              <p:grpSpPr bwMode="auto">
                <a:xfrm>
                  <a:off x="6851210" y="4220565"/>
                  <a:ext cx="2163250" cy="742246"/>
                  <a:chOff x="4472940" y="3420465"/>
                  <a:chExt cx="2163250" cy="742246"/>
                </a:xfrm>
              </p:grpSpPr>
              <p:sp>
                <p:nvSpPr>
                  <p:cNvPr id="7203" name="Text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8748" y="3639492"/>
                    <a:ext cx="1937442" cy="523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GB" sz="1400" b="0" dirty="0"/>
                      <a:t>Low (&lt;600 pg/</a:t>
                    </a:r>
                    <a:r>
                      <a:rPr lang="en-GB" sz="1400" b="0" dirty="0" err="1"/>
                      <a:t>mL</a:t>
                    </a:r>
                    <a:r>
                      <a:rPr lang="en-GB" sz="1400" b="0" dirty="0"/>
                      <a:t>)</a:t>
                    </a:r>
                  </a:p>
                  <a:p>
                    <a:r>
                      <a:rPr lang="en-GB" sz="1400" b="0" dirty="0"/>
                      <a:t>High (≥600 pg/</a:t>
                    </a:r>
                    <a:r>
                      <a:rPr lang="en-GB" sz="1400" b="0" dirty="0" err="1"/>
                      <a:t>mL</a:t>
                    </a:r>
                    <a:r>
                      <a:rPr lang="en-GB" sz="1400" b="0" dirty="0"/>
                      <a:t>)</a:t>
                    </a:r>
                  </a:p>
                </p:txBody>
              </p:sp>
              <p:cxnSp>
                <p:nvCxnSpPr>
                  <p:cNvPr id="7204" name="Straight Connector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3900" y="3802456"/>
                    <a:ext cx="189746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00B05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205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33900" y="4005075"/>
                    <a:ext cx="189746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720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587875" y="3959224"/>
                    <a:ext cx="88900" cy="88900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0">
                    <a:spAutoFit/>
                  </a:bodyPr>
                  <a:lstStyle/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720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587875" y="3758770"/>
                    <a:ext cx="88900" cy="88900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0">
                    <a:spAutoFit/>
                  </a:bodyPr>
                  <a:lstStyle/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7208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72940" y="3420465"/>
                    <a:ext cx="1744980" cy="3081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GB" sz="1400" b="0" dirty="0" smtClean="0"/>
                      <a:t>Baseline </a:t>
                    </a:r>
                    <a:r>
                      <a:rPr lang="en-GB" sz="1400" b="0" dirty="0"/>
                      <a:t>IP-10</a:t>
                    </a:r>
                  </a:p>
                </p:txBody>
              </p:sp>
            </p:grpSp>
          </p:grpSp>
        </p:grpSp>
      </p:grpSp>
      <p:sp>
        <p:nvSpPr>
          <p:cNvPr id="7177" name="TextBox 21"/>
          <p:cNvSpPr txBox="1">
            <a:spLocks noChangeArrowheads="1"/>
          </p:cNvSpPr>
          <p:nvPr/>
        </p:nvSpPr>
        <p:spPr bwMode="auto">
          <a:xfrm rot="16200000">
            <a:off x="-1255713" y="4130675"/>
            <a:ext cx="286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solidFill>
                  <a:schemeClr val="bg2"/>
                </a:solidFill>
                <a:cs typeface="Arial" charset="0"/>
              </a:rPr>
              <a:t>Proportion of patients (%) </a:t>
            </a:r>
          </a:p>
        </p:txBody>
      </p:sp>
      <p:sp>
        <p:nvSpPr>
          <p:cNvPr id="7175" name="TextBox 32"/>
          <p:cNvSpPr txBox="1">
            <a:spLocks noChangeArrowheads="1"/>
          </p:cNvSpPr>
          <p:nvPr/>
        </p:nvSpPr>
        <p:spPr bwMode="auto">
          <a:xfrm>
            <a:off x="1077913" y="6380163"/>
            <a:ext cx="7664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b="0">
                <a:solidFill>
                  <a:schemeClr val="bg2"/>
                </a:solidFill>
                <a:cs typeface="Arial" charset="0"/>
              </a:rPr>
              <a:t>The data analysed excluded missing values</a:t>
            </a:r>
            <a:r>
              <a:rPr lang="en-GB" sz="1000">
                <a:solidFill>
                  <a:schemeClr val="bg2"/>
                </a:solidFill>
                <a:cs typeface="Arial" charset="0"/>
              </a:rPr>
              <a:t>.</a:t>
            </a:r>
          </a:p>
          <a:p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N.S.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not significant;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egIFN,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ribavirin.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85825" y="2011515"/>
            <a:ext cx="2630488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Placebo </a:t>
            </a:r>
          </a:p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+ </a:t>
            </a:r>
            <a:r>
              <a:rPr lang="en-US" sz="1800" b="0" dirty="0" err="1" smtClean="0">
                <a:solidFill>
                  <a:schemeClr val="bg2"/>
                </a:solidFill>
                <a:cs typeface="Arial" charset="0"/>
              </a:rPr>
              <a:t>PegIFN</a:t>
            </a: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/RBV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571875" y="2008340"/>
            <a:ext cx="2495550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chemeClr val="bg2"/>
                </a:solidFill>
                <a:cs typeface="Arial" charset="0"/>
              </a:rPr>
              <a:t>TMC435 75 mg </a:t>
            </a:r>
            <a:endParaRPr lang="en-US" sz="1800" b="0" dirty="0" smtClean="0">
              <a:solidFill>
                <a:schemeClr val="bg2"/>
              </a:solidFill>
              <a:cs typeface="Arial" charset="0"/>
            </a:endParaRPr>
          </a:p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+ </a:t>
            </a:r>
            <a:r>
              <a:rPr lang="en-US" sz="1800" b="0" dirty="0" err="1">
                <a:solidFill>
                  <a:schemeClr val="bg2"/>
                </a:solidFill>
                <a:cs typeface="Arial" charset="0"/>
              </a:rPr>
              <a:t>PegIFN</a:t>
            </a:r>
            <a:r>
              <a:rPr lang="en-US" sz="1800" b="0" dirty="0">
                <a:solidFill>
                  <a:schemeClr val="bg2"/>
                </a:solidFill>
                <a:cs typeface="Arial" charset="0"/>
              </a:rPr>
              <a:t>/RBV </a:t>
            </a:r>
            <a:endParaRPr lang="en-US" sz="1800" b="0" dirty="0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6109855" y="2009928"/>
            <a:ext cx="2521527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chemeClr val="bg2"/>
                </a:solidFill>
                <a:cs typeface="Arial" charset="0"/>
              </a:rPr>
              <a:t>TMC435 150 mg </a:t>
            </a:r>
            <a:endParaRPr lang="en-US" sz="1800" b="0" dirty="0" smtClean="0">
              <a:solidFill>
                <a:schemeClr val="bg2"/>
              </a:solidFill>
              <a:cs typeface="Arial" charset="0"/>
            </a:endParaRPr>
          </a:p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+ </a:t>
            </a:r>
            <a:r>
              <a:rPr lang="en-US" sz="1800" b="0" dirty="0" err="1" smtClean="0">
                <a:solidFill>
                  <a:schemeClr val="bg2"/>
                </a:solidFill>
                <a:cs typeface="Arial" charset="0"/>
              </a:rPr>
              <a:t>PegIFN</a:t>
            </a: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/RBV</a:t>
            </a:r>
            <a:endParaRPr lang="en-US" sz="1800" b="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PILLAR:</a:t>
            </a:r>
            <a:r>
              <a:rPr lang="en-US" sz="2200" i="1" dirty="0" smtClean="0"/>
              <a:t> </a:t>
            </a:r>
            <a:r>
              <a:rPr lang="en-US" sz="2200" dirty="0" smtClean="0"/>
              <a:t>On-treatment</a:t>
            </a:r>
            <a:r>
              <a:rPr lang="en-US" sz="2200" i="1" dirty="0" smtClean="0"/>
              <a:t> </a:t>
            </a:r>
            <a:r>
              <a:rPr lang="en-US" sz="2200" dirty="0" smtClean="0"/>
              <a:t>virologic response up to Week 24 </a:t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i="1" dirty="0" smtClean="0"/>
              <a:t>IL28B</a:t>
            </a:r>
            <a:r>
              <a:rPr lang="en-US" sz="2200" dirty="0" smtClean="0"/>
              <a:t> genotype/baseline serum IP-10 combined: 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Placebo +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PegIFN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/RBV</a:t>
            </a:r>
            <a:endParaRPr lang="en-GB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98" name="TextBox 32"/>
          <p:cNvSpPr txBox="1">
            <a:spLocks noChangeArrowheads="1"/>
          </p:cNvSpPr>
          <p:nvPr/>
        </p:nvSpPr>
        <p:spPr bwMode="auto">
          <a:xfrm>
            <a:off x="1247775" y="6461125"/>
            <a:ext cx="494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CC/CT/TT, 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rs12979860 polymorphism; </a:t>
            </a: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interferon-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</a:t>
            </a:r>
            <a:b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</a:b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0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egIFN</a:t>
            </a:r>
            <a:r>
              <a:rPr lang="en-US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interferon </a:t>
            </a:r>
            <a:r>
              <a:rPr lang="el-GR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</a:t>
            </a:r>
            <a:endParaRPr lang="en-US" sz="1000" b="0" dirty="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199" name="TextBox 37"/>
          <p:cNvSpPr txBox="1">
            <a:spLocks noChangeArrowheads="1"/>
          </p:cNvSpPr>
          <p:nvPr/>
        </p:nvSpPr>
        <p:spPr bwMode="auto">
          <a:xfrm>
            <a:off x="457200" y="1466850"/>
            <a:ext cx="641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cs typeface="Arial" charset="0"/>
              </a:rPr>
              <a:t>Virologic response:  </a:t>
            </a:r>
            <a:r>
              <a:rPr lang="en-US" b="0">
                <a:solidFill>
                  <a:schemeClr val="bg2"/>
                </a:solidFill>
                <a:cs typeface="Arial" charset="0"/>
              </a:rPr>
              <a:t>HCV RNA  &lt;25 IU/ml </a:t>
            </a:r>
            <a:r>
              <a:rPr lang="en-US" sz="1400" b="0">
                <a:solidFill>
                  <a:schemeClr val="bg2"/>
                </a:solidFill>
                <a:cs typeface="Arial" charset="0"/>
              </a:rPr>
              <a:t>(detectable or undetectable)</a:t>
            </a:r>
          </a:p>
        </p:txBody>
      </p:sp>
      <p:grpSp>
        <p:nvGrpSpPr>
          <p:cNvPr id="8200" name="Group 32"/>
          <p:cNvGrpSpPr>
            <a:grpSpLocks/>
          </p:cNvGrpSpPr>
          <p:nvPr/>
        </p:nvGrpSpPr>
        <p:grpSpPr bwMode="auto">
          <a:xfrm>
            <a:off x="0" y="1997075"/>
            <a:ext cx="9193213" cy="3870325"/>
            <a:chOff x="0" y="1997075"/>
            <a:chExt cx="9193213" cy="3870325"/>
          </a:xfrm>
        </p:grpSpPr>
        <p:graphicFrame>
          <p:nvGraphicFramePr>
            <p:cNvPr id="8194" name="Chart 5"/>
            <p:cNvGraphicFramePr>
              <a:graphicFrameLocks/>
            </p:cNvGraphicFramePr>
            <p:nvPr/>
          </p:nvGraphicFramePr>
          <p:xfrm>
            <a:off x="25543" y="2214563"/>
            <a:ext cx="3232150" cy="3548062"/>
          </p:xfrm>
          <a:graphic>
            <a:graphicData uri="http://schemas.openxmlformats.org/presentationml/2006/ole">
              <p:oleObj spid="_x0000_s8203" name="Worksheet" r:id="rId4" imgW="7620000" imgH="5105400" progId="Excel.Sheet.8">
                <p:embed/>
              </p:oleObj>
            </a:graphicData>
          </a:graphic>
        </p:graphicFrame>
        <p:graphicFrame>
          <p:nvGraphicFramePr>
            <p:cNvPr id="8195" name="Object 3"/>
            <p:cNvGraphicFramePr>
              <a:graphicFrameLocks/>
            </p:cNvGraphicFramePr>
            <p:nvPr/>
          </p:nvGraphicFramePr>
          <p:xfrm>
            <a:off x="3001963" y="2233613"/>
            <a:ext cx="3233737" cy="3389312"/>
          </p:xfrm>
          <a:graphic>
            <a:graphicData uri="http://schemas.openxmlformats.org/presentationml/2006/ole">
              <p:oleObj spid="_x0000_s8204" name="Worksheet" r:id="rId5" imgW="7620000" imgH="4934102" progId="Excel.Sheet.8">
                <p:embed/>
              </p:oleObj>
            </a:graphicData>
          </a:graphic>
        </p:graphicFrame>
        <p:graphicFrame>
          <p:nvGraphicFramePr>
            <p:cNvPr id="8196" name="Object 4"/>
            <p:cNvGraphicFramePr>
              <a:graphicFrameLocks/>
            </p:cNvGraphicFramePr>
            <p:nvPr/>
          </p:nvGraphicFramePr>
          <p:xfrm>
            <a:off x="5957888" y="2222500"/>
            <a:ext cx="3235325" cy="3644900"/>
          </p:xfrm>
          <a:graphic>
            <a:graphicData uri="http://schemas.openxmlformats.org/presentationml/2006/ole">
              <p:oleObj spid="_x0000_s8205" name="Worksheet" r:id="rId6" imgW="7620000" imgH="5305349" progId="Excel.Sheet.8">
                <p:embed/>
              </p:oleObj>
            </a:graphicData>
          </a:graphic>
        </p:graphicFrame>
        <p:sp>
          <p:nvSpPr>
            <p:cNvPr id="8222" name="TextBox 8"/>
            <p:cNvSpPr txBox="1">
              <a:spLocks noChangeArrowheads="1"/>
            </p:cNvSpPr>
            <p:nvPr/>
          </p:nvSpPr>
          <p:spPr bwMode="auto">
            <a:xfrm>
              <a:off x="777875" y="4497388"/>
              <a:ext cx="4873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20%</a:t>
              </a:r>
            </a:p>
          </p:txBody>
        </p:sp>
        <p:sp>
          <p:nvSpPr>
            <p:cNvPr id="8223" name="TextBox 9"/>
            <p:cNvSpPr txBox="1">
              <a:spLocks noChangeArrowheads="1"/>
            </p:cNvSpPr>
            <p:nvPr/>
          </p:nvSpPr>
          <p:spPr bwMode="auto">
            <a:xfrm>
              <a:off x="1397000" y="4267200"/>
              <a:ext cx="406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5%</a:t>
              </a:r>
            </a:p>
          </p:txBody>
        </p:sp>
        <p:sp>
          <p:nvSpPr>
            <p:cNvPr id="8224" name="TextBox 10"/>
            <p:cNvSpPr txBox="1">
              <a:spLocks noChangeArrowheads="1"/>
            </p:cNvSpPr>
            <p:nvPr/>
          </p:nvSpPr>
          <p:spPr bwMode="auto">
            <a:xfrm>
              <a:off x="1487488" y="4014788"/>
              <a:ext cx="4873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17%</a:t>
              </a:r>
            </a:p>
          </p:txBody>
        </p:sp>
        <p:sp>
          <p:nvSpPr>
            <p:cNvPr id="8225" name="TextBox 11"/>
            <p:cNvSpPr txBox="1">
              <a:spLocks noChangeArrowheads="1"/>
            </p:cNvSpPr>
            <p:nvPr/>
          </p:nvSpPr>
          <p:spPr bwMode="auto">
            <a:xfrm>
              <a:off x="1989138" y="4508500"/>
              <a:ext cx="406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0%</a:t>
              </a:r>
            </a:p>
          </p:txBody>
        </p:sp>
        <p:sp>
          <p:nvSpPr>
            <p:cNvPr id="8226" name="TextBox 12"/>
            <p:cNvSpPr txBox="1">
              <a:spLocks noChangeArrowheads="1"/>
            </p:cNvSpPr>
            <p:nvPr/>
          </p:nvSpPr>
          <p:spPr bwMode="auto">
            <a:xfrm>
              <a:off x="3675063" y="4081463"/>
              <a:ext cx="4873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40%</a:t>
              </a:r>
            </a:p>
          </p:txBody>
        </p:sp>
        <p:sp>
          <p:nvSpPr>
            <p:cNvPr id="8227" name="TextBox 13"/>
            <p:cNvSpPr txBox="1">
              <a:spLocks noChangeArrowheads="1"/>
            </p:cNvSpPr>
            <p:nvPr/>
          </p:nvSpPr>
          <p:spPr bwMode="auto">
            <a:xfrm>
              <a:off x="4067175" y="3524250"/>
              <a:ext cx="487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57%</a:t>
              </a:r>
            </a:p>
          </p:txBody>
        </p:sp>
        <p:sp>
          <p:nvSpPr>
            <p:cNvPr id="8228" name="TextBox 14"/>
            <p:cNvSpPr txBox="1">
              <a:spLocks noChangeArrowheads="1"/>
            </p:cNvSpPr>
            <p:nvPr/>
          </p:nvSpPr>
          <p:spPr bwMode="auto">
            <a:xfrm>
              <a:off x="4337050" y="2676525"/>
              <a:ext cx="574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8229" name="TextBox 15"/>
            <p:cNvSpPr txBox="1">
              <a:spLocks noChangeArrowheads="1"/>
            </p:cNvSpPr>
            <p:nvPr/>
          </p:nvSpPr>
          <p:spPr bwMode="auto">
            <a:xfrm>
              <a:off x="4783138" y="4341813"/>
              <a:ext cx="4905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25%</a:t>
              </a:r>
            </a:p>
          </p:txBody>
        </p:sp>
        <p:sp>
          <p:nvSpPr>
            <p:cNvPr id="8230" name="TextBox 16"/>
            <p:cNvSpPr txBox="1">
              <a:spLocks noChangeArrowheads="1"/>
            </p:cNvSpPr>
            <p:nvPr/>
          </p:nvSpPr>
          <p:spPr bwMode="auto">
            <a:xfrm>
              <a:off x="6648450" y="4122738"/>
              <a:ext cx="490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40%</a:t>
              </a:r>
            </a:p>
          </p:txBody>
        </p:sp>
        <p:sp>
          <p:nvSpPr>
            <p:cNvPr id="8231" name="TextBox 17"/>
            <p:cNvSpPr txBox="1">
              <a:spLocks noChangeArrowheads="1"/>
            </p:cNvSpPr>
            <p:nvPr/>
          </p:nvSpPr>
          <p:spPr bwMode="auto">
            <a:xfrm>
              <a:off x="7056438" y="3216275"/>
              <a:ext cx="4873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77%</a:t>
              </a:r>
            </a:p>
          </p:txBody>
        </p:sp>
        <p:sp>
          <p:nvSpPr>
            <p:cNvPr id="8232" name="TextBox 18"/>
            <p:cNvSpPr txBox="1">
              <a:spLocks noChangeArrowheads="1"/>
            </p:cNvSpPr>
            <p:nvPr/>
          </p:nvSpPr>
          <p:spPr bwMode="auto">
            <a:xfrm>
              <a:off x="7281863" y="2671763"/>
              <a:ext cx="571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8233" name="TextBox 19"/>
            <p:cNvSpPr txBox="1">
              <a:spLocks noChangeArrowheads="1"/>
            </p:cNvSpPr>
            <p:nvPr/>
          </p:nvSpPr>
          <p:spPr bwMode="auto">
            <a:xfrm>
              <a:off x="7773988" y="3857625"/>
              <a:ext cx="4905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50%</a:t>
              </a:r>
            </a:p>
          </p:txBody>
        </p:sp>
        <p:sp>
          <p:nvSpPr>
            <p:cNvPr id="8234" name="TextBox 31"/>
            <p:cNvSpPr txBox="1">
              <a:spLocks noChangeArrowheads="1"/>
            </p:cNvSpPr>
            <p:nvPr/>
          </p:nvSpPr>
          <p:spPr bwMode="auto">
            <a:xfrm>
              <a:off x="1200150" y="1997075"/>
              <a:ext cx="971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4</a:t>
              </a:r>
            </a:p>
          </p:txBody>
        </p:sp>
        <p:sp>
          <p:nvSpPr>
            <p:cNvPr id="8235" name="TextBox 33"/>
            <p:cNvSpPr txBox="1">
              <a:spLocks noChangeArrowheads="1"/>
            </p:cNvSpPr>
            <p:nvPr/>
          </p:nvSpPr>
          <p:spPr bwMode="auto">
            <a:xfrm>
              <a:off x="4140200" y="1997075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12</a:t>
              </a:r>
            </a:p>
          </p:txBody>
        </p:sp>
        <p:sp>
          <p:nvSpPr>
            <p:cNvPr id="8236" name="TextBox 34"/>
            <p:cNvSpPr txBox="1">
              <a:spLocks noChangeArrowheads="1"/>
            </p:cNvSpPr>
            <p:nvPr/>
          </p:nvSpPr>
          <p:spPr bwMode="auto">
            <a:xfrm>
              <a:off x="7011988" y="1997075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24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511425" y="2017713"/>
              <a:ext cx="1350963" cy="327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schemeClr val="bg2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516563" y="2017713"/>
              <a:ext cx="1350962" cy="327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schemeClr val="bg2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239" name="TextBox 31"/>
            <p:cNvSpPr txBox="1">
              <a:spLocks noChangeArrowheads="1"/>
            </p:cNvSpPr>
            <p:nvPr/>
          </p:nvSpPr>
          <p:spPr bwMode="auto">
            <a:xfrm rot="-3113117">
              <a:off x="5426075" y="4941888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8240" name="TextBox 33"/>
            <p:cNvSpPr txBox="1">
              <a:spLocks noChangeArrowheads="1"/>
            </p:cNvSpPr>
            <p:nvPr/>
          </p:nvSpPr>
          <p:spPr bwMode="auto">
            <a:xfrm rot="1080928">
              <a:off x="3787775" y="5448300"/>
              <a:ext cx="608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IP-10</a:t>
              </a:r>
            </a:p>
          </p:txBody>
        </p:sp>
        <p:sp>
          <p:nvSpPr>
            <p:cNvPr id="8241" name="TextBox 30"/>
            <p:cNvSpPr txBox="1">
              <a:spLocks noChangeArrowheads="1"/>
            </p:cNvSpPr>
            <p:nvPr/>
          </p:nvSpPr>
          <p:spPr bwMode="auto">
            <a:xfrm rot="-3113117">
              <a:off x="8396288" y="4951413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8242" name="TextBox 32"/>
            <p:cNvSpPr txBox="1">
              <a:spLocks noChangeArrowheads="1"/>
            </p:cNvSpPr>
            <p:nvPr/>
          </p:nvSpPr>
          <p:spPr bwMode="auto">
            <a:xfrm rot="-3113117">
              <a:off x="2438400" y="4973638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8243" name="TextBox 34"/>
            <p:cNvSpPr txBox="1">
              <a:spLocks noChangeArrowheads="1"/>
            </p:cNvSpPr>
            <p:nvPr/>
          </p:nvSpPr>
          <p:spPr bwMode="auto">
            <a:xfrm rot="1080928">
              <a:off x="775547" y="5422999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chemeClr val="bg2"/>
                  </a:solidFill>
                  <a:cs typeface="Arial" charset="0"/>
                </a:rPr>
                <a:t>IP-10</a:t>
              </a:r>
              <a:endParaRPr lang="en-US" sz="1400" b="0" dirty="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8244" name="TextBox 35"/>
            <p:cNvSpPr txBox="1">
              <a:spLocks noChangeArrowheads="1"/>
            </p:cNvSpPr>
            <p:nvPr/>
          </p:nvSpPr>
          <p:spPr bwMode="auto">
            <a:xfrm rot="1080928">
              <a:off x="6750050" y="5372100"/>
              <a:ext cx="608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IP-10</a:t>
              </a:r>
            </a:p>
          </p:txBody>
        </p:sp>
        <p:sp>
          <p:nvSpPr>
            <p:cNvPr id="8245" name="TextBox 31"/>
            <p:cNvSpPr txBox="1">
              <a:spLocks noChangeArrowheads="1"/>
            </p:cNvSpPr>
            <p:nvPr/>
          </p:nvSpPr>
          <p:spPr bwMode="auto">
            <a:xfrm rot="-5400000">
              <a:off x="-944563" y="3687763"/>
              <a:ext cx="2193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Proportion of patients (%)</a:t>
              </a: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069138" y="5857875"/>
          <a:ext cx="1917700" cy="857250"/>
        </p:xfrm>
        <a:graphic>
          <a:graphicData uri="http://schemas.openxmlformats.org/drawingml/2006/table">
            <a:tbl>
              <a:tblPr/>
              <a:tblGrid>
                <a:gridCol w="687387"/>
                <a:gridCol w="425450"/>
                <a:gridCol w="398463"/>
                <a:gridCol w="406400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IL28B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IP-10 Low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IP-10 High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PILLAR:</a:t>
            </a:r>
            <a:r>
              <a:rPr lang="en-US" sz="2200" i="1" dirty="0" smtClean="0"/>
              <a:t> </a:t>
            </a:r>
            <a:r>
              <a:rPr lang="en-US" sz="2200" dirty="0" smtClean="0"/>
              <a:t>On-treatment</a:t>
            </a:r>
            <a:r>
              <a:rPr lang="en-US" sz="2200" i="1" dirty="0" smtClean="0"/>
              <a:t> </a:t>
            </a:r>
            <a:r>
              <a:rPr lang="en-US" sz="2200" dirty="0" smtClean="0"/>
              <a:t>virologic response up to Week 24 </a:t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i="1" dirty="0" smtClean="0"/>
              <a:t>IL28B</a:t>
            </a:r>
            <a:r>
              <a:rPr lang="en-US" sz="2200" dirty="0" smtClean="0"/>
              <a:t> genotype/baseline serum IP-10 combined: 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TMC435 75 mg +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PegIFN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/RBV</a:t>
            </a:r>
            <a:endParaRPr lang="en-GB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23" name="TextBox 50"/>
          <p:cNvSpPr txBox="1">
            <a:spLocks noChangeArrowheads="1"/>
          </p:cNvSpPr>
          <p:nvPr/>
        </p:nvSpPr>
        <p:spPr bwMode="auto">
          <a:xfrm>
            <a:off x="457200" y="1466850"/>
            <a:ext cx="641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cs typeface="Arial" charset="0"/>
              </a:rPr>
              <a:t>Virologic response:  </a:t>
            </a:r>
            <a:r>
              <a:rPr lang="en-US" b="0">
                <a:solidFill>
                  <a:schemeClr val="bg2"/>
                </a:solidFill>
                <a:cs typeface="Arial" charset="0"/>
              </a:rPr>
              <a:t>HCV RNA  &lt;25 IU/ml </a:t>
            </a:r>
            <a:r>
              <a:rPr lang="en-US" sz="1400" b="0">
                <a:solidFill>
                  <a:schemeClr val="bg2"/>
                </a:solidFill>
                <a:cs typeface="Arial" charset="0"/>
              </a:rPr>
              <a:t>(detectable or undetectable)</a:t>
            </a:r>
          </a:p>
        </p:txBody>
      </p:sp>
      <p:grpSp>
        <p:nvGrpSpPr>
          <p:cNvPr id="9224" name="Group 38"/>
          <p:cNvGrpSpPr>
            <a:grpSpLocks/>
          </p:cNvGrpSpPr>
          <p:nvPr/>
        </p:nvGrpSpPr>
        <p:grpSpPr bwMode="auto">
          <a:xfrm>
            <a:off x="0" y="1997075"/>
            <a:ext cx="9136063" cy="3756025"/>
            <a:chOff x="0" y="1997075"/>
            <a:chExt cx="9136063" cy="3756025"/>
          </a:xfrm>
        </p:grpSpPr>
        <p:graphicFrame>
          <p:nvGraphicFramePr>
            <p:cNvPr id="9218" name="Chart 5"/>
            <p:cNvGraphicFramePr>
              <a:graphicFrameLocks/>
            </p:cNvGraphicFramePr>
            <p:nvPr/>
          </p:nvGraphicFramePr>
          <p:xfrm>
            <a:off x="23813" y="2359025"/>
            <a:ext cx="3186112" cy="3230563"/>
          </p:xfrm>
          <a:graphic>
            <a:graphicData uri="http://schemas.openxmlformats.org/presentationml/2006/ole">
              <p:oleObj spid="_x0000_s9227" name="Worksheet" r:id="rId4" imgW="7534351" imgH="4505249" progId="Excel.Sheet.8">
                <p:embed/>
              </p:oleObj>
            </a:graphicData>
          </a:graphic>
        </p:graphicFrame>
        <p:graphicFrame>
          <p:nvGraphicFramePr>
            <p:cNvPr id="9219" name="Object 3"/>
            <p:cNvGraphicFramePr>
              <a:graphicFrameLocks/>
            </p:cNvGraphicFramePr>
            <p:nvPr/>
          </p:nvGraphicFramePr>
          <p:xfrm>
            <a:off x="3000375" y="2405063"/>
            <a:ext cx="3159125" cy="3225800"/>
          </p:xfrm>
          <a:graphic>
            <a:graphicData uri="http://schemas.openxmlformats.org/presentationml/2006/ole">
              <p:oleObj spid="_x0000_s9228" name="Worksheet" r:id="rId5" imgW="7534351" imgH="4505249" progId="Excel.Sheet.8">
                <p:embed/>
              </p:oleObj>
            </a:graphicData>
          </a:graphic>
        </p:graphicFrame>
        <p:sp>
          <p:nvSpPr>
            <p:cNvPr id="9249" name="TextBox 12"/>
            <p:cNvSpPr txBox="1">
              <a:spLocks noChangeArrowheads="1"/>
            </p:cNvSpPr>
            <p:nvPr/>
          </p:nvSpPr>
          <p:spPr bwMode="auto">
            <a:xfrm>
              <a:off x="3736975" y="3660775"/>
              <a:ext cx="490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67%</a:t>
              </a:r>
            </a:p>
          </p:txBody>
        </p:sp>
        <p:sp>
          <p:nvSpPr>
            <p:cNvPr id="9250" name="TextBox 13"/>
            <p:cNvSpPr txBox="1">
              <a:spLocks noChangeArrowheads="1"/>
            </p:cNvSpPr>
            <p:nvPr/>
          </p:nvSpPr>
          <p:spPr bwMode="auto">
            <a:xfrm>
              <a:off x="4064000" y="2908300"/>
              <a:ext cx="490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96%</a:t>
              </a:r>
            </a:p>
          </p:txBody>
        </p:sp>
        <p:sp>
          <p:nvSpPr>
            <p:cNvPr id="9251" name="TextBox 14"/>
            <p:cNvSpPr txBox="1">
              <a:spLocks noChangeArrowheads="1"/>
            </p:cNvSpPr>
            <p:nvPr/>
          </p:nvSpPr>
          <p:spPr bwMode="auto">
            <a:xfrm>
              <a:off x="4441825" y="2547938"/>
              <a:ext cx="57626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52" name="TextBox 15"/>
            <p:cNvSpPr txBox="1">
              <a:spLocks noChangeArrowheads="1"/>
            </p:cNvSpPr>
            <p:nvPr/>
          </p:nvSpPr>
          <p:spPr bwMode="auto">
            <a:xfrm>
              <a:off x="4465638" y="3149600"/>
              <a:ext cx="576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53" name="TextBox 25"/>
            <p:cNvSpPr txBox="1">
              <a:spLocks noChangeArrowheads="1"/>
            </p:cNvSpPr>
            <p:nvPr/>
          </p:nvSpPr>
          <p:spPr bwMode="auto">
            <a:xfrm>
              <a:off x="5132388" y="2641600"/>
              <a:ext cx="576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54" name="TextBox 26"/>
            <p:cNvSpPr txBox="1">
              <a:spLocks noChangeArrowheads="1"/>
            </p:cNvSpPr>
            <p:nvPr/>
          </p:nvSpPr>
          <p:spPr bwMode="auto">
            <a:xfrm>
              <a:off x="4832350" y="2841625"/>
              <a:ext cx="5762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55" name="TextBox 31"/>
            <p:cNvSpPr txBox="1">
              <a:spLocks noChangeArrowheads="1"/>
            </p:cNvSpPr>
            <p:nvPr/>
          </p:nvSpPr>
          <p:spPr bwMode="auto">
            <a:xfrm rot="-3113117">
              <a:off x="5426075" y="4941888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9256" name="TextBox 33"/>
            <p:cNvSpPr txBox="1">
              <a:spLocks noChangeArrowheads="1"/>
            </p:cNvSpPr>
            <p:nvPr/>
          </p:nvSpPr>
          <p:spPr bwMode="auto">
            <a:xfrm rot="1080928">
              <a:off x="3787775" y="5448300"/>
              <a:ext cx="608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IP-10</a:t>
              </a:r>
            </a:p>
          </p:txBody>
        </p:sp>
        <p:graphicFrame>
          <p:nvGraphicFramePr>
            <p:cNvPr id="9220" name="Object 4"/>
            <p:cNvGraphicFramePr>
              <a:graphicFrameLocks/>
            </p:cNvGraphicFramePr>
            <p:nvPr/>
          </p:nvGraphicFramePr>
          <p:xfrm>
            <a:off x="5940425" y="2351088"/>
            <a:ext cx="3195638" cy="3238500"/>
          </p:xfrm>
          <a:graphic>
            <a:graphicData uri="http://schemas.openxmlformats.org/presentationml/2006/ole">
              <p:oleObj spid="_x0000_s9229" name="Worksheet" r:id="rId6" imgW="7524902" imgH="4857902" progId="Excel.Sheet.8">
                <p:embed/>
              </p:oleObj>
            </a:graphicData>
          </a:graphic>
        </p:graphicFrame>
        <p:sp>
          <p:nvSpPr>
            <p:cNvPr id="9257" name="TextBox 8"/>
            <p:cNvSpPr txBox="1">
              <a:spLocks noChangeArrowheads="1"/>
            </p:cNvSpPr>
            <p:nvPr/>
          </p:nvSpPr>
          <p:spPr bwMode="auto">
            <a:xfrm>
              <a:off x="731838" y="3613150"/>
              <a:ext cx="4905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67%</a:t>
              </a:r>
            </a:p>
          </p:txBody>
        </p:sp>
        <p:sp>
          <p:nvSpPr>
            <p:cNvPr id="9258" name="TextBox 9"/>
            <p:cNvSpPr txBox="1">
              <a:spLocks noChangeArrowheads="1"/>
            </p:cNvSpPr>
            <p:nvPr/>
          </p:nvSpPr>
          <p:spPr bwMode="auto">
            <a:xfrm>
              <a:off x="1468438" y="3165475"/>
              <a:ext cx="576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59" name="TextBox 10"/>
            <p:cNvSpPr txBox="1">
              <a:spLocks noChangeArrowheads="1"/>
            </p:cNvSpPr>
            <p:nvPr/>
          </p:nvSpPr>
          <p:spPr bwMode="auto">
            <a:xfrm>
              <a:off x="1825625" y="2762250"/>
              <a:ext cx="5762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60" name="TextBox 11"/>
            <p:cNvSpPr txBox="1">
              <a:spLocks noChangeArrowheads="1"/>
            </p:cNvSpPr>
            <p:nvPr/>
          </p:nvSpPr>
          <p:spPr bwMode="auto">
            <a:xfrm>
              <a:off x="2146300" y="2617788"/>
              <a:ext cx="5746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61" name="TextBox 16"/>
            <p:cNvSpPr txBox="1">
              <a:spLocks noChangeArrowheads="1"/>
            </p:cNvSpPr>
            <p:nvPr/>
          </p:nvSpPr>
          <p:spPr bwMode="auto">
            <a:xfrm>
              <a:off x="6662738" y="3609975"/>
              <a:ext cx="4905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67%</a:t>
              </a:r>
            </a:p>
          </p:txBody>
        </p:sp>
        <p:sp>
          <p:nvSpPr>
            <p:cNvPr id="9262" name="TextBox 17"/>
            <p:cNvSpPr txBox="1">
              <a:spLocks noChangeArrowheads="1"/>
            </p:cNvSpPr>
            <p:nvPr/>
          </p:nvSpPr>
          <p:spPr bwMode="auto">
            <a:xfrm>
              <a:off x="6999288" y="2844800"/>
              <a:ext cx="4905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96%</a:t>
              </a:r>
            </a:p>
          </p:txBody>
        </p:sp>
        <p:sp>
          <p:nvSpPr>
            <p:cNvPr id="9263" name="TextBox 18"/>
            <p:cNvSpPr txBox="1">
              <a:spLocks noChangeArrowheads="1"/>
            </p:cNvSpPr>
            <p:nvPr/>
          </p:nvSpPr>
          <p:spPr bwMode="auto">
            <a:xfrm>
              <a:off x="7381875" y="2559050"/>
              <a:ext cx="5762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64" name="TextBox 19"/>
            <p:cNvSpPr txBox="1">
              <a:spLocks noChangeArrowheads="1"/>
            </p:cNvSpPr>
            <p:nvPr/>
          </p:nvSpPr>
          <p:spPr bwMode="auto">
            <a:xfrm>
              <a:off x="7418388" y="3124200"/>
              <a:ext cx="57467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65" name="TextBox 23"/>
            <p:cNvSpPr txBox="1">
              <a:spLocks noChangeArrowheads="1"/>
            </p:cNvSpPr>
            <p:nvPr/>
          </p:nvSpPr>
          <p:spPr bwMode="auto">
            <a:xfrm>
              <a:off x="1035050" y="3127375"/>
              <a:ext cx="49212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86%</a:t>
              </a:r>
            </a:p>
          </p:txBody>
        </p:sp>
        <p:sp>
          <p:nvSpPr>
            <p:cNvPr id="9266" name="TextBox 24"/>
            <p:cNvSpPr txBox="1">
              <a:spLocks noChangeArrowheads="1"/>
            </p:cNvSpPr>
            <p:nvPr/>
          </p:nvSpPr>
          <p:spPr bwMode="auto">
            <a:xfrm>
              <a:off x="1352550" y="2733675"/>
              <a:ext cx="490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93%</a:t>
              </a:r>
            </a:p>
          </p:txBody>
        </p:sp>
        <p:sp>
          <p:nvSpPr>
            <p:cNvPr id="9267" name="TextBox 27"/>
            <p:cNvSpPr txBox="1">
              <a:spLocks noChangeArrowheads="1"/>
            </p:cNvSpPr>
            <p:nvPr/>
          </p:nvSpPr>
          <p:spPr bwMode="auto">
            <a:xfrm>
              <a:off x="8123238" y="2592388"/>
              <a:ext cx="5746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68" name="TextBox 28"/>
            <p:cNvSpPr txBox="1">
              <a:spLocks noChangeArrowheads="1"/>
            </p:cNvSpPr>
            <p:nvPr/>
          </p:nvSpPr>
          <p:spPr bwMode="auto">
            <a:xfrm>
              <a:off x="7823200" y="2749550"/>
              <a:ext cx="5762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9269" name="TextBox 30"/>
            <p:cNvSpPr txBox="1">
              <a:spLocks noChangeArrowheads="1"/>
            </p:cNvSpPr>
            <p:nvPr/>
          </p:nvSpPr>
          <p:spPr bwMode="auto">
            <a:xfrm rot="-3113117">
              <a:off x="8396288" y="4951413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9270" name="TextBox 32"/>
            <p:cNvSpPr txBox="1">
              <a:spLocks noChangeArrowheads="1"/>
            </p:cNvSpPr>
            <p:nvPr/>
          </p:nvSpPr>
          <p:spPr bwMode="auto">
            <a:xfrm rot="-3113117">
              <a:off x="2438400" y="4973638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9271" name="TextBox 34"/>
            <p:cNvSpPr txBox="1">
              <a:spLocks noChangeArrowheads="1"/>
            </p:cNvSpPr>
            <p:nvPr/>
          </p:nvSpPr>
          <p:spPr bwMode="auto">
            <a:xfrm rot="1080928">
              <a:off x="775547" y="5422999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chemeClr val="bg2"/>
                  </a:solidFill>
                  <a:cs typeface="Arial" charset="0"/>
                </a:rPr>
                <a:t>IP-10</a:t>
              </a:r>
              <a:endParaRPr lang="en-US" sz="1400" b="0" dirty="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9272" name="TextBox 35"/>
            <p:cNvSpPr txBox="1">
              <a:spLocks noChangeArrowheads="1"/>
            </p:cNvSpPr>
            <p:nvPr/>
          </p:nvSpPr>
          <p:spPr bwMode="auto">
            <a:xfrm rot="1080928">
              <a:off x="6750050" y="5372100"/>
              <a:ext cx="608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IP-10</a:t>
              </a:r>
            </a:p>
          </p:txBody>
        </p:sp>
        <p:sp>
          <p:nvSpPr>
            <p:cNvPr id="9273" name="TextBox 37"/>
            <p:cNvSpPr txBox="1">
              <a:spLocks noChangeArrowheads="1"/>
            </p:cNvSpPr>
            <p:nvPr/>
          </p:nvSpPr>
          <p:spPr bwMode="auto">
            <a:xfrm>
              <a:off x="1200150" y="1997075"/>
              <a:ext cx="971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4</a:t>
              </a:r>
            </a:p>
          </p:txBody>
        </p:sp>
        <p:sp>
          <p:nvSpPr>
            <p:cNvPr id="9274" name="TextBox 38"/>
            <p:cNvSpPr txBox="1">
              <a:spLocks noChangeArrowheads="1"/>
            </p:cNvSpPr>
            <p:nvPr/>
          </p:nvSpPr>
          <p:spPr bwMode="auto">
            <a:xfrm>
              <a:off x="4140200" y="1997075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12</a:t>
              </a:r>
            </a:p>
          </p:txBody>
        </p:sp>
        <p:sp>
          <p:nvSpPr>
            <p:cNvPr id="9275" name="TextBox 39"/>
            <p:cNvSpPr txBox="1">
              <a:spLocks noChangeArrowheads="1"/>
            </p:cNvSpPr>
            <p:nvPr/>
          </p:nvSpPr>
          <p:spPr bwMode="auto">
            <a:xfrm>
              <a:off x="7011988" y="1997075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24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511425" y="2017713"/>
              <a:ext cx="1350963" cy="327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schemeClr val="bg2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5516563" y="2017713"/>
              <a:ext cx="1350962" cy="327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schemeClr val="bg2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9278" name="TextBox 31"/>
            <p:cNvSpPr txBox="1">
              <a:spLocks noChangeArrowheads="1"/>
            </p:cNvSpPr>
            <p:nvPr/>
          </p:nvSpPr>
          <p:spPr bwMode="auto">
            <a:xfrm rot="-5400000">
              <a:off x="-944563" y="3687763"/>
              <a:ext cx="2193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Proportion of patients (%)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061200" y="5813425"/>
          <a:ext cx="1917700" cy="857250"/>
        </p:xfrm>
        <a:graphic>
          <a:graphicData uri="http://schemas.openxmlformats.org/drawingml/2006/table">
            <a:tbl>
              <a:tblPr/>
              <a:tblGrid>
                <a:gridCol w="687388"/>
                <a:gridCol w="425450"/>
                <a:gridCol w="398462"/>
                <a:gridCol w="406400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IL28B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IP-10 Low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IP-10 High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444510" y="4722810"/>
            <a:ext cx="4318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n=1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76750" y="4722017"/>
            <a:ext cx="43021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n=1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12888" y="4722017"/>
            <a:ext cx="4318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n=1</a:t>
            </a:r>
          </a:p>
        </p:txBody>
      </p:sp>
      <p:sp>
        <p:nvSpPr>
          <p:cNvPr id="47" name="TextBox 32"/>
          <p:cNvSpPr txBox="1">
            <a:spLocks noChangeArrowheads="1"/>
          </p:cNvSpPr>
          <p:nvPr/>
        </p:nvSpPr>
        <p:spPr bwMode="auto">
          <a:xfrm>
            <a:off x="1247775" y="6461125"/>
            <a:ext cx="494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CC/CT/TT, 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rs12979860 polymorphism; </a:t>
            </a: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interferon-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</a:t>
            </a:r>
            <a:b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</a:b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0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egIFN</a:t>
            </a:r>
            <a:r>
              <a:rPr lang="en-US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interferon </a:t>
            </a:r>
            <a:r>
              <a:rPr lang="el-GR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</a:t>
            </a:r>
            <a:endParaRPr lang="en-US" sz="1000" b="0" dirty="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PILLAR:</a:t>
            </a:r>
            <a:r>
              <a:rPr lang="en-US" sz="2200" i="1" dirty="0" smtClean="0"/>
              <a:t> </a:t>
            </a:r>
            <a:r>
              <a:rPr lang="en-US" sz="2200" dirty="0" smtClean="0"/>
              <a:t>On-treatment</a:t>
            </a:r>
            <a:r>
              <a:rPr lang="en-US" sz="2200" i="1" dirty="0" smtClean="0"/>
              <a:t> </a:t>
            </a:r>
            <a:r>
              <a:rPr lang="en-US" sz="2200" dirty="0" smtClean="0"/>
              <a:t>virologic response up to Week 24 </a:t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i="1" dirty="0" smtClean="0"/>
              <a:t>IL28B</a:t>
            </a:r>
            <a:r>
              <a:rPr lang="en-US" sz="2200" dirty="0" smtClean="0"/>
              <a:t> genotype/baseline serum IP-10 combined: 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TMC435 150 mg +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PegIFN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/RBV</a:t>
            </a:r>
            <a:endParaRPr lang="en-GB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247" name="Group 38"/>
          <p:cNvGrpSpPr>
            <a:grpSpLocks/>
          </p:cNvGrpSpPr>
          <p:nvPr/>
        </p:nvGrpSpPr>
        <p:grpSpPr bwMode="auto">
          <a:xfrm>
            <a:off x="0" y="1466850"/>
            <a:ext cx="9023350" cy="4295775"/>
            <a:chOff x="0" y="1466850"/>
            <a:chExt cx="9023350" cy="4295775"/>
          </a:xfrm>
        </p:grpSpPr>
        <p:graphicFrame>
          <p:nvGraphicFramePr>
            <p:cNvPr id="10242" name="Object 4"/>
            <p:cNvGraphicFramePr>
              <a:graphicFrameLocks/>
            </p:cNvGraphicFramePr>
            <p:nvPr/>
          </p:nvGraphicFramePr>
          <p:xfrm>
            <a:off x="6018213" y="2427288"/>
            <a:ext cx="3005137" cy="3259137"/>
          </p:xfrm>
          <a:graphic>
            <a:graphicData uri="http://schemas.openxmlformats.org/presentationml/2006/ole">
              <p:oleObj spid="_x0000_s10251" name="Worksheet" r:id="rId4" imgW="7534351" imgH="4867351" progId="Excel.Sheet.8">
                <p:embed/>
              </p:oleObj>
            </a:graphicData>
          </a:graphic>
        </p:graphicFrame>
        <p:sp>
          <p:nvSpPr>
            <p:cNvPr id="10269" name="TextBox 16"/>
            <p:cNvSpPr txBox="1">
              <a:spLocks noChangeArrowheads="1"/>
            </p:cNvSpPr>
            <p:nvPr/>
          </p:nvSpPr>
          <p:spPr bwMode="auto">
            <a:xfrm>
              <a:off x="6750050" y="3327400"/>
              <a:ext cx="490538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83%</a:t>
              </a:r>
            </a:p>
          </p:txBody>
        </p:sp>
        <p:sp>
          <p:nvSpPr>
            <p:cNvPr id="10270" name="TextBox 17"/>
            <p:cNvSpPr txBox="1">
              <a:spLocks noChangeArrowheads="1"/>
            </p:cNvSpPr>
            <p:nvPr/>
          </p:nvSpPr>
          <p:spPr bwMode="auto">
            <a:xfrm>
              <a:off x="7069138" y="2903538"/>
              <a:ext cx="4905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95%</a:t>
              </a:r>
            </a:p>
          </p:txBody>
        </p:sp>
        <p:sp>
          <p:nvSpPr>
            <p:cNvPr id="10271" name="TextBox 18"/>
            <p:cNvSpPr txBox="1">
              <a:spLocks noChangeArrowheads="1"/>
            </p:cNvSpPr>
            <p:nvPr/>
          </p:nvSpPr>
          <p:spPr bwMode="auto">
            <a:xfrm>
              <a:off x="7345363" y="2673350"/>
              <a:ext cx="57626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72" name="TextBox 19"/>
            <p:cNvSpPr txBox="1">
              <a:spLocks noChangeArrowheads="1"/>
            </p:cNvSpPr>
            <p:nvPr/>
          </p:nvSpPr>
          <p:spPr bwMode="auto">
            <a:xfrm>
              <a:off x="7421563" y="3063875"/>
              <a:ext cx="576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73" name="TextBox 27"/>
            <p:cNvSpPr txBox="1">
              <a:spLocks noChangeArrowheads="1"/>
            </p:cNvSpPr>
            <p:nvPr/>
          </p:nvSpPr>
          <p:spPr bwMode="auto">
            <a:xfrm>
              <a:off x="7997825" y="2765425"/>
              <a:ext cx="5762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74" name="TextBox 28"/>
            <p:cNvSpPr txBox="1">
              <a:spLocks noChangeArrowheads="1"/>
            </p:cNvSpPr>
            <p:nvPr/>
          </p:nvSpPr>
          <p:spPr bwMode="auto">
            <a:xfrm>
              <a:off x="7983538" y="3151188"/>
              <a:ext cx="4905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90%</a:t>
              </a:r>
            </a:p>
          </p:txBody>
        </p:sp>
        <p:graphicFrame>
          <p:nvGraphicFramePr>
            <p:cNvPr id="10243" name="Object 3"/>
            <p:cNvGraphicFramePr>
              <a:graphicFrameLocks/>
            </p:cNvGraphicFramePr>
            <p:nvPr/>
          </p:nvGraphicFramePr>
          <p:xfrm>
            <a:off x="3060700" y="2366963"/>
            <a:ext cx="3194050" cy="3395662"/>
          </p:xfrm>
          <a:graphic>
            <a:graphicData uri="http://schemas.openxmlformats.org/presentationml/2006/ole">
              <p:oleObj spid="_x0000_s10252" name="Worksheet" r:id="rId5" imgW="7534351" imgH="4695749" progId="Excel.Sheet.8">
                <p:embed/>
              </p:oleObj>
            </a:graphicData>
          </a:graphic>
        </p:graphicFrame>
        <p:sp>
          <p:nvSpPr>
            <p:cNvPr id="10275" name="TextBox 12"/>
            <p:cNvSpPr txBox="1">
              <a:spLocks noChangeArrowheads="1"/>
            </p:cNvSpPr>
            <p:nvPr/>
          </p:nvSpPr>
          <p:spPr bwMode="auto">
            <a:xfrm>
              <a:off x="3744913" y="3003550"/>
              <a:ext cx="57467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76" name="TextBox 13"/>
            <p:cNvSpPr txBox="1">
              <a:spLocks noChangeArrowheads="1"/>
            </p:cNvSpPr>
            <p:nvPr/>
          </p:nvSpPr>
          <p:spPr bwMode="auto">
            <a:xfrm>
              <a:off x="4341813" y="2751138"/>
              <a:ext cx="4905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95%</a:t>
              </a:r>
            </a:p>
          </p:txBody>
        </p:sp>
        <p:sp>
          <p:nvSpPr>
            <p:cNvPr id="10277" name="TextBox 14"/>
            <p:cNvSpPr txBox="1">
              <a:spLocks noChangeArrowheads="1"/>
            </p:cNvSpPr>
            <p:nvPr/>
          </p:nvSpPr>
          <p:spPr bwMode="auto">
            <a:xfrm>
              <a:off x="4498975" y="2546350"/>
              <a:ext cx="5762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78" name="TextBox 15"/>
            <p:cNvSpPr txBox="1">
              <a:spLocks noChangeArrowheads="1"/>
            </p:cNvSpPr>
            <p:nvPr/>
          </p:nvSpPr>
          <p:spPr bwMode="auto">
            <a:xfrm>
              <a:off x="4522788" y="3143250"/>
              <a:ext cx="57626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79" name="TextBox 25"/>
            <p:cNvSpPr txBox="1">
              <a:spLocks noChangeArrowheads="1"/>
            </p:cNvSpPr>
            <p:nvPr/>
          </p:nvSpPr>
          <p:spPr bwMode="auto">
            <a:xfrm>
              <a:off x="5203825" y="2636838"/>
              <a:ext cx="5762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80" name="TextBox 26"/>
            <p:cNvSpPr txBox="1">
              <a:spLocks noChangeArrowheads="1"/>
            </p:cNvSpPr>
            <p:nvPr/>
          </p:nvSpPr>
          <p:spPr bwMode="auto">
            <a:xfrm>
              <a:off x="5175250" y="3359150"/>
              <a:ext cx="490538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77%</a:t>
              </a:r>
            </a:p>
          </p:txBody>
        </p:sp>
        <p:graphicFrame>
          <p:nvGraphicFramePr>
            <p:cNvPr id="10244" name="Chart 5"/>
            <p:cNvGraphicFramePr>
              <a:graphicFrameLocks/>
            </p:cNvGraphicFramePr>
            <p:nvPr/>
          </p:nvGraphicFramePr>
          <p:xfrm>
            <a:off x="41275" y="2309813"/>
            <a:ext cx="3194050" cy="3398837"/>
          </p:xfrm>
          <a:graphic>
            <a:graphicData uri="http://schemas.openxmlformats.org/presentationml/2006/ole">
              <p:oleObj spid="_x0000_s10253" name="Worksheet" r:id="rId6" imgW="7534351" imgH="4695749" progId="Excel.Sheet.8">
                <p:embed/>
              </p:oleObj>
            </a:graphicData>
          </a:graphic>
        </p:graphicFrame>
        <p:sp>
          <p:nvSpPr>
            <p:cNvPr id="10281" name="TextBox 8"/>
            <p:cNvSpPr txBox="1">
              <a:spLocks noChangeArrowheads="1"/>
            </p:cNvSpPr>
            <p:nvPr/>
          </p:nvSpPr>
          <p:spPr bwMode="auto">
            <a:xfrm>
              <a:off x="792163" y="2954338"/>
              <a:ext cx="5762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82" name="TextBox 9"/>
            <p:cNvSpPr txBox="1">
              <a:spLocks noChangeArrowheads="1"/>
            </p:cNvSpPr>
            <p:nvPr/>
          </p:nvSpPr>
          <p:spPr bwMode="auto">
            <a:xfrm>
              <a:off x="1558925" y="3081338"/>
              <a:ext cx="57626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83" name="TextBox 10"/>
            <p:cNvSpPr txBox="1">
              <a:spLocks noChangeArrowheads="1"/>
            </p:cNvSpPr>
            <p:nvPr/>
          </p:nvSpPr>
          <p:spPr bwMode="auto">
            <a:xfrm>
              <a:off x="2165925" y="3282950"/>
              <a:ext cx="490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00"/>
                  </a:solidFill>
                  <a:cs typeface="Arial" charset="0"/>
                </a:rPr>
                <a:t>77%</a:t>
              </a:r>
            </a:p>
          </p:txBody>
        </p:sp>
        <p:sp>
          <p:nvSpPr>
            <p:cNvPr id="10284" name="TextBox 11"/>
            <p:cNvSpPr txBox="1">
              <a:spLocks noChangeArrowheads="1"/>
            </p:cNvSpPr>
            <p:nvPr/>
          </p:nvSpPr>
          <p:spPr bwMode="auto">
            <a:xfrm>
              <a:off x="2179638" y="2716213"/>
              <a:ext cx="574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100%</a:t>
              </a:r>
            </a:p>
          </p:txBody>
        </p:sp>
        <p:sp>
          <p:nvSpPr>
            <p:cNvPr id="10285" name="TextBox 23"/>
            <p:cNvSpPr txBox="1">
              <a:spLocks noChangeArrowheads="1"/>
            </p:cNvSpPr>
            <p:nvPr/>
          </p:nvSpPr>
          <p:spPr bwMode="auto">
            <a:xfrm>
              <a:off x="1366838" y="2703513"/>
              <a:ext cx="4921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95%</a:t>
              </a:r>
            </a:p>
          </p:txBody>
        </p:sp>
        <p:sp>
          <p:nvSpPr>
            <p:cNvPr id="10286" name="TextBox 24"/>
            <p:cNvSpPr txBox="1">
              <a:spLocks noChangeArrowheads="1"/>
            </p:cNvSpPr>
            <p:nvPr/>
          </p:nvSpPr>
          <p:spPr bwMode="auto">
            <a:xfrm>
              <a:off x="1641475" y="2530475"/>
              <a:ext cx="490538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FF00"/>
                  </a:solidFill>
                  <a:cs typeface="Arial" charset="0"/>
                </a:rPr>
                <a:t>96%</a:t>
              </a:r>
            </a:p>
          </p:txBody>
        </p:sp>
        <p:sp>
          <p:nvSpPr>
            <p:cNvPr id="10287" name="TextBox 37"/>
            <p:cNvSpPr txBox="1">
              <a:spLocks noChangeArrowheads="1"/>
            </p:cNvSpPr>
            <p:nvPr/>
          </p:nvSpPr>
          <p:spPr bwMode="auto">
            <a:xfrm>
              <a:off x="1200150" y="1997075"/>
              <a:ext cx="971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4</a:t>
              </a:r>
            </a:p>
          </p:txBody>
        </p:sp>
        <p:sp>
          <p:nvSpPr>
            <p:cNvPr id="10288" name="TextBox 38"/>
            <p:cNvSpPr txBox="1">
              <a:spLocks noChangeArrowheads="1"/>
            </p:cNvSpPr>
            <p:nvPr/>
          </p:nvSpPr>
          <p:spPr bwMode="auto">
            <a:xfrm>
              <a:off x="4140200" y="1997075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12</a:t>
              </a:r>
            </a:p>
          </p:txBody>
        </p:sp>
        <p:sp>
          <p:nvSpPr>
            <p:cNvPr id="10289" name="TextBox 47"/>
            <p:cNvSpPr txBox="1">
              <a:spLocks noChangeArrowheads="1"/>
            </p:cNvSpPr>
            <p:nvPr/>
          </p:nvSpPr>
          <p:spPr bwMode="auto">
            <a:xfrm>
              <a:off x="7011988" y="1997075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  <a:cs typeface="Arial" charset="0"/>
                </a:rPr>
                <a:t>Week 24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511425" y="2017713"/>
              <a:ext cx="1350963" cy="327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schemeClr val="bg2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5516563" y="2017713"/>
              <a:ext cx="1350962" cy="3270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0">
                <a:solidFill>
                  <a:schemeClr val="bg2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292" name="TextBox 50"/>
            <p:cNvSpPr txBox="1">
              <a:spLocks noChangeArrowheads="1"/>
            </p:cNvSpPr>
            <p:nvPr/>
          </p:nvSpPr>
          <p:spPr bwMode="auto">
            <a:xfrm>
              <a:off x="457200" y="1466850"/>
              <a:ext cx="6418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Virologic response:  </a:t>
              </a:r>
              <a:r>
                <a:rPr lang="en-US" b="0">
                  <a:solidFill>
                    <a:schemeClr val="bg2"/>
                  </a:solidFill>
                  <a:cs typeface="Arial" charset="0"/>
                </a:rPr>
                <a:t>HCV RNA  &lt;25 IU/ml </a:t>
              </a:r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(detectable or undetectable)</a:t>
              </a:r>
            </a:p>
          </p:txBody>
        </p:sp>
        <p:sp>
          <p:nvSpPr>
            <p:cNvPr id="10293" name="TextBox 31"/>
            <p:cNvSpPr txBox="1">
              <a:spLocks noChangeArrowheads="1"/>
            </p:cNvSpPr>
            <p:nvPr/>
          </p:nvSpPr>
          <p:spPr bwMode="auto">
            <a:xfrm rot="-3113117">
              <a:off x="5426075" y="4941888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10294" name="TextBox 33"/>
            <p:cNvSpPr txBox="1">
              <a:spLocks noChangeArrowheads="1"/>
            </p:cNvSpPr>
            <p:nvPr/>
          </p:nvSpPr>
          <p:spPr bwMode="auto">
            <a:xfrm rot="1080928">
              <a:off x="3787775" y="5448300"/>
              <a:ext cx="608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IP-10</a:t>
              </a:r>
            </a:p>
          </p:txBody>
        </p:sp>
        <p:sp>
          <p:nvSpPr>
            <p:cNvPr id="10295" name="TextBox 30"/>
            <p:cNvSpPr txBox="1">
              <a:spLocks noChangeArrowheads="1"/>
            </p:cNvSpPr>
            <p:nvPr/>
          </p:nvSpPr>
          <p:spPr bwMode="auto">
            <a:xfrm rot="-3113117">
              <a:off x="8396288" y="4951413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10296" name="TextBox 32"/>
            <p:cNvSpPr txBox="1">
              <a:spLocks noChangeArrowheads="1"/>
            </p:cNvSpPr>
            <p:nvPr/>
          </p:nvSpPr>
          <p:spPr bwMode="auto">
            <a:xfrm rot="-3113117">
              <a:off x="2438400" y="4973638"/>
              <a:ext cx="647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>
                  <a:solidFill>
                    <a:schemeClr val="bg2"/>
                  </a:solidFill>
                  <a:cs typeface="Arial" charset="0"/>
                </a:rPr>
                <a:t>IL28B</a:t>
              </a:r>
            </a:p>
          </p:txBody>
        </p:sp>
        <p:sp>
          <p:nvSpPr>
            <p:cNvPr id="10297" name="TextBox 34"/>
            <p:cNvSpPr txBox="1">
              <a:spLocks noChangeArrowheads="1"/>
            </p:cNvSpPr>
            <p:nvPr/>
          </p:nvSpPr>
          <p:spPr bwMode="auto">
            <a:xfrm rot="1080928">
              <a:off x="775547" y="5422999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chemeClr val="bg2"/>
                  </a:solidFill>
                  <a:cs typeface="Arial" charset="0"/>
                </a:rPr>
                <a:t>IP-10</a:t>
              </a:r>
              <a:endParaRPr lang="en-US" sz="1400" b="0" dirty="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10298" name="TextBox 35"/>
            <p:cNvSpPr txBox="1">
              <a:spLocks noChangeArrowheads="1"/>
            </p:cNvSpPr>
            <p:nvPr/>
          </p:nvSpPr>
          <p:spPr bwMode="auto">
            <a:xfrm rot="1080928">
              <a:off x="6750050" y="5372100"/>
              <a:ext cx="608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IP-10</a:t>
              </a:r>
            </a:p>
          </p:txBody>
        </p:sp>
        <p:sp>
          <p:nvSpPr>
            <p:cNvPr id="10299" name="TextBox 31"/>
            <p:cNvSpPr txBox="1">
              <a:spLocks noChangeArrowheads="1"/>
            </p:cNvSpPr>
            <p:nvPr/>
          </p:nvSpPr>
          <p:spPr bwMode="auto">
            <a:xfrm rot="-5400000">
              <a:off x="-944563" y="3687763"/>
              <a:ext cx="2193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  <a:cs typeface="Arial" charset="0"/>
                </a:rPr>
                <a:t>Proportion of patients (%)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027863" y="5826125"/>
          <a:ext cx="1917700" cy="857250"/>
        </p:xfrm>
        <a:graphic>
          <a:graphicData uri="http://schemas.openxmlformats.org/drawingml/2006/table">
            <a:tbl>
              <a:tblPr/>
              <a:tblGrid>
                <a:gridCol w="687387"/>
                <a:gridCol w="425450"/>
                <a:gridCol w="398463"/>
                <a:gridCol w="406400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IL28B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IP-10 Low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IP-10 High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1247775" y="6461125"/>
            <a:ext cx="494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CC/CT/TT, 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rs12979860 polymorphism; </a:t>
            </a: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interferon-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</a:t>
            </a:r>
            <a:b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</a:br>
            <a:r>
              <a:rPr lang="en-GB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0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egIFN</a:t>
            </a:r>
            <a:r>
              <a:rPr lang="en-US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interferon </a:t>
            </a:r>
            <a:r>
              <a:rPr lang="el-GR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 dirty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</a:t>
            </a:r>
            <a:endParaRPr lang="en-US" sz="1000" b="0" dirty="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571045"/>
            <a:ext cx="8629505" cy="47244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200" dirty="0" smtClean="0"/>
              <a:t>During the first 24 weeks of treatment in the PILLAR study:</a:t>
            </a:r>
          </a:p>
          <a:p>
            <a:pPr marL="544513" lvl="1" indent="-180975">
              <a:spcAft>
                <a:spcPts val="1000"/>
              </a:spcAft>
            </a:pPr>
            <a:r>
              <a:rPr lang="en-US" sz="2200" dirty="0" smtClean="0"/>
              <a:t>In the control group, treated with placebo and </a:t>
            </a:r>
            <a:r>
              <a:rPr lang="en-US" sz="2200" dirty="0" err="1" smtClean="0"/>
              <a:t>PegIFN</a:t>
            </a:r>
            <a:r>
              <a:rPr lang="en-US" sz="2200" dirty="0" smtClean="0"/>
              <a:t>/RBV, </a:t>
            </a:r>
            <a:r>
              <a:rPr lang="en-US" sz="2200" i="1" dirty="0" smtClean="0"/>
              <a:t>IL28B</a:t>
            </a:r>
            <a:r>
              <a:rPr lang="en-US" sz="2200" dirty="0" smtClean="0"/>
              <a:t> CC genotype and low baseline serum IP-10 levels were associated with the highest virologic response</a:t>
            </a:r>
          </a:p>
          <a:p>
            <a:pPr marL="544513" lvl="1" indent="-180975">
              <a:spcAft>
                <a:spcPts val="1000"/>
              </a:spcAft>
            </a:pPr>
            <a:r>
              <a:rPr lang="en-US" sz="2200" dirty="0" smtClean="0"/>
              <a:t>In patients treated with TMC435 in combination with </a:t>
            </a:r>
            <a:r>
              <a:rPr lang="en-US" sz="2200" dirty="0" err="1" smtClean="0"/>
              <a:t>PegIFN</a:t>
            </a:r>
            <a:r>
              <a:rPr lang="en-US" sz="2200" dirty="0" smtClean="0"/>
              <a:t>/RBV, high virologic response rates were observed, regardless of </a:t>
            </a:r>
            <a:r>
              <a:rPr lang="en-US" sz="2200" i="1" dirty="0" smtClean="0"/>
              <a:t>IL28B</a:t>
            </a:r>
            <a:r>
              <a:rPr lang="en-US" sz="2200" dirty="0" smtClean="0"/>
              <a:t> genotype and/or baseline serum IP-10</a:t>
            </a:r>
          </a:p>
          <a:p>
            <a:pPr marL="544513" lvl="1" indent="-180975">
              <a:spcAft>
                <a:spcPts val="1000"/>
              </a:spcAft>
            </a:pPr>
            <a:r>
              <a:rPr lang="en-GB" sz="2200" dirty="0" smtClean="0"/>
              <a:t>The highest response for </a:t>
            </a:r>
            <a:r>
              <a:rPr lang="en-GB" sz="2200" i="1" dirty="0" smtClean="0"/>
              <a:t>IL28B</a:t>
            </a:r>
            <a:r>
              <a:rPr lang="en-GB" sz="2200" dirty="0" smtClean="0"/>
              <a:t> TT genotype was observed in TMC435 150 mg group</a:t>
            </a:r>
            <a:endParaRPr lang="en-US" sz="2200" dirty="0" smtClean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257300" y="6577013"/>
            <a:ext cx="7458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IL28B,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rs12979860 polymorphism;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IP-10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interferon-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US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PegIFN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pegylated interferon </a:t>
            </a:r>
            <a:r>
              <a:rPr lang="el-GR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RBV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ribavirin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445"/>
            <a:ext cx="8229600" cy="4525963"/>
          </a:xfrm>
        </p:spPr>
        <p:txBody>
          <a:bodyPr/>
          <a:lstStyle/>
          <a:p>
            <a:r>
              <a:rPr lang="en-US" dirty="0" smtClean="0"/>
              <a:t>The addition of TMC435 to </a:t>
            </a:r>
            <a:r>
              <a:rPr lang="en-US" dirty="0" err="1" smtClean="0"/>
              <a:t>PegIFN</a:t>
            </a:r>
            <a:r>
              <a:rPr lang="en-US" dirty="0" smtClean="0"/>
              <a:t>/RBV reduces the impact of </a:t>
            </a:r>
            <a:r>
              <a:rPr lang="en-US" i="1" dirty="0" smtClean="0"/>
              <a:t>IL28B</a:t>
            </a:r>
            <a:r>
              <a:rPr lang="en-US" dirty="0" smtClean="0"/>
              <a:t> genotype and/or baseline serum IP-10 on virologic response up to 24 weeks of treatment</a:t>
            </a:r>
          </a:p>
          <a:p>
            <a:endParaRPr lang="en-US" dirty="0" smtClean="0"/>
          </a:p>
          <a:p>
            <a:r>
              <a:rPr lang="en-US" dirty="0" smtClean="0"/>
              <a:t>Evaluation of the potential impact of these markers on sustained virologic response (SVR) in triple combination therapy will be assessed in the Phase </a:t>
            </a:r>
            <a:r>
              <a:rPr lang="en-US" dirty="0" err="1" smtClean="0"/>
              <a:t>IIb</a:t>
            </a:r>
            <a:r>
              <a:rPr lang="en-US" dirty="0" smtClean="0"/>
              <a:t> and Phase III trials</a:t>
            </a:r>
            <a:endParaRPr lang="en-GB" dirty="0" smtClean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257300" y="6577013"/>
            <a:ext cx="7458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IL28B,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rs12979860 polymorphism;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IP-10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interferon-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US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PegIFN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pegylated interferon </a:t>
            </a:r>
            <a:r>
              <a:rPr lang="el-GR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RBV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ribavirin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365125" y="1868488"/>
            <a:ext cx="2311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New Zealand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Ed Gane, Auckland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Catherine Stedman, Christchurch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Graeme Dickson, Hamilton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Norway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Trond Bruun, Bergen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Bent von der Lippe, Kirkeveien 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Zbigniev Konopski, Trondheimsveien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Kjell Block Hellum, Sykehusveien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Jon Florholmen, Tromso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Poland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Robert Flisiak, Bialystok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Andrzej Horban, Warszawa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Waldemar Halota, Bydgoszcz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Wieslaw Kryczka, Kielce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Maciej Jablkowski, Lodz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Ewa Janczewska-Kazek, Czeladz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Russia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Alexey A. Yakovlev, Saint Petersburg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Vladimir V. Rafalskiy, Smolensk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Evgeny E. Voronin, Saint Petersburg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N Zakharova, Saint Petersburg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Igor G. Nikitin, Moscow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Pavel O. Bogomolov, Moscow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Vladimir T. Ivashkin, Moscow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Vyacheslav G. Morozov, Samara</a:t>
            </a:r>
          </a:p>
          <a:p>
            <a:pPr marL="85725" indent="-85725" eaLnBrk="0" hangingPunct="0">
              <a:spcBef>
                <a:spcPct val="20000"/>
              </a:spcBef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endParaRPr lang="en-GB" sz="900" b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352425" y="1392238"/>
            <a:ext cx="8034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7DC3"/>
              </a:buClr>
              <a:buSzPct val="70000"/>
              <a:buFont typeface="Wingdings" charset="2"/>
              <a:buChar char="l"/>
              <a:tabLst>
                <a:tab pos="4194175" algn="l"/>
              </a:tabLst>
            </a:pPr>
            <a:r>
              <a:rPr lang="en-US" sz="1200">
                <a:solidFill>
                  <a:schemeClr val="bg2"/>
                </a:solidFill>
                <a:cs typeface="Arial" charset="0"/>
              </a:rPr>
              <a:t> The patients and their families</a:t>
            </a:r>
          </a:p>
          <a:p>
            <a:pPr>
              <a:buClr>
                <a:srgbClr val="007DC3"/>
              </a:buClr>
              <a:buSzPct val="70000"/>
              <a:buFont typeface="Wingdings" charset="2"/>
              <a:buChar char="l"/>
              <a:tabLst>
                <a:tab pos="4194175" algn="l"/>
              </a:tabLst>
            </a:pPr>
            <a:r>
              <a:rPr lang="en-US" sz="1200">
                <a:solidFill>
                  <a:schemeClr val="bg2"/>
                </a:solidFill>
                <a:cs typeface="Arial" charset="0"/>
              </a:rPr>
              <a:t> The PILLAR investigators and their study staff</a:t>
            </a:r>
          </a:p>
        </p:txBody>
      </p: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2420938" y="1868488"/>
            <a:ext cx="20383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Olga V. Korochkina, Nizhny </a:t>
            </a:r>
            <a:endParaRPr lang="en-US" sz="900">
              <a:solidFill>
                <a:schemeClr val="bg2"/>
              </a:solidFill>
              <a:cs typeface="Arial" charset="0"/>
            </a:endParaRP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Novgorod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Spain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Maria Buti, Barcelona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Moises Diago, Valencia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Ricardo Moreno-Otero, Madrid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Manuel Romero, Sevilla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Jose Luis Calleja, Madrid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Germany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Keikawus Arasteh, Berlin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Thomas Berg, Berlin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Peter Buggisch, Hamburg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Hartwig Klinker, Würzburg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Andreas Trein, Stuttgart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Tobias Goeser, Köln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Stefan Mauss, Düsseldorf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Dr Jens Rasenack, Freiburg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Stefan Zeuzem, Frankfurt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Hans-Jürgen Stellbrink, Hamburg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>
                <a:solidFill>
                  <a:srgbClr val="0070C0"/>
                </a:solidFill>
                <a:cs typeface="Arial" charset="0"/>
              </a:rPr>
              <a:t>USA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Daniel Pambianco, Charlottesville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Edwin DeJesus, Orlando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Kyle Etzkron, Jacksonville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Michael Fried, Chapel Hill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Andrei Gasic, Longview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Nigel Girgrah, New Orleans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Ira M. Jacobson, New York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>
                <a:solidFill>
                  <a:schemeClr val="bg2"/>
                </a:solidFill>
                <a:cs typeface="Arial" charset="0"/>
              </a:rPr>
              <a:t>Donald M. Jensen, Chicago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endParaRPr lang="en-GB" sz="900" b="0">
              <a:solidFill>
                <a:schemeClr val="bg2"/>
              </a:solidFill>
              <a:cs typeface="Arial" charset="0"/>
            </a:endParaRP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endParaRPr lang="en-GB" sz="900" b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0486" name="Content Placeholder 2"/>
          <p:cNvSpPr txBox="1">
            <a:spLocks/>
          </p:cNvSpPr>
          <p:nvPr/>
        </p:nvSpPr>
        <p:spPr bwMode="auto">
          <a:xfrm>
            <a:off x="4411663" y="1868488"/>
            <a:ext cx="21399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Mark E. Jonas, Cincinnati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Fred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Poordad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Los Angeles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Coleman Smith, Plymouth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Jawahar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Taunk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Palm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Harbor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Lawrence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Wruble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Germantown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Ziad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Younes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Germantown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  <a:defRPr/>
            </a:pPr>
            <a:r>
              <a:rPr lang="en-GB" sz="900" dirty="0">
                <a:solidFill>
                  <a:srgbClr val="0070C0"/>
                </a:solidFill>
                <a:cs typeface="Arial" charset="0"/>
              </a:rPr>
              <a:t>Canada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Pierre Cote, Montreal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Gideon Hirschfield, Toronto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Maged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Peter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Ghali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Montreal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Sam Lee, Calgary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Morris Sherman, Toronto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  <a:defRPr/>
            </a:pPr>
            <a:r>
              <a:rPr lang="en-GB" sz="900" dirty="0">
                <a:solidFill>
                  <a:srgbClr val="0070C0"/>
                </a:solidFill>
                <a:cs typeface="Arial" charset="0"/>
              </a:rPr>
              <a:t>Australia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Greg Dore,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Darlinghurst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Paul Desmond, Fitzroy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Stuart Roberts, Melbourne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Jacob George,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Westmead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Graeme Macdonald,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Woolloongabba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Alice Lee, Concord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  <a:defRPr/>
            </a:pPr>
            <a:r>
              <a:rPr lang="en-GB" sz="900" dirty="0">
                <a:solidFill>
                  <a:srgbClr val="0070C0"/>
                </a:solidFill>
                <a:cs typeface="Arial" charset="0"/>
              </a:rPr>
              <a:t>Austria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Peter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Ferenci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Wien</a:t>
            </a:r>
          </a:p>
          <a:p>
            <a:pPr marL="88900" indent="-8890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Hermann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Laferl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Wien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Michael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Gschwantler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Wien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  <a:defRPr/>
            </a:pPr>
            <a:r>
              <a:rPr lang="en-GB" sz="900" dirty="0">
                <a:solidFill>
                  <a:srgbClr val="0070C0"/>
                </a:solidFill>
                <a:cs typeface="Arial" charset="0"/>
              </a:rPr>
              <a:t>Belgium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F.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Nevens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Leuven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Y.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Horsmans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Bruxelles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C. Moreno,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Bruxelles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  <a:defRPr/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H. Van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Vlierberghe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Ghent</a:t>
            </a:r>
          </a:p>
        </p:txBody>
      </p:sp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6577013" y="1868488"/>
            <a:ext cx="24241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P.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Michielsen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Edegem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H.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Orlent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Brugge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H.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Reynaert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Bruxelles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J.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Decaestecker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Roeselare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 dirty="0">
                <a:solidFill>
                  <a:srgbClr val="0070C0"/>
                </a:solidFill>
                <a:cs typeface="Arial" charset="0"/>
              </a:rPr>
              <a:t>Denmark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Jan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Gerstoft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Copenhagen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Alex Lund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Laursen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Aarhus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Lars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Mathiesen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Hvidovre</a:t>
            </a: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Axel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Møller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Kolding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Peer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Brehm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Christensen, Odense</a:t>
            </a:r>
          </a:p>
          <a:p>
            <a:pPr marL="85725" indent="-85725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r>
              <a:rPr lang="en-GB" sz="900" dirty="0">
                <a:solidFill>
                  <a:srgbClr val="0070C0"/>
                </a:solidFill>
                <a:cs typeface="Arial" charset="0"/>
              </a:rPr>
              <a:t>France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Yves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Benhamou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Paris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Christian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Trepo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Lyon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Jean Pierre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Bronowicki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Vandoeuvre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Les Nancy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Christophe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Hezode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Creteil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Patrick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Marcellin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 , Clichy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Jean-Didier Grange, Paris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Jean Pierre </a:t>
            </a:r>
            <a:r>
              <a:rPr lang="en-GB" sz="900" b="0" dirty="0" err="1">
                <a:solidFill>
                  <a:schemeClr val="bg2"/>
                </a:solidFill>
                <a:cs typeface="Arial" charset="0"/>
              </a:rPr>
              <a:t>Zarski</a:t>
            </a: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, Grenoble</a:t>
            </a:r>
          </a:p>
          <a:p>
            <a:pPr marL="85725" indent="-85725" eaLnBrk="0" hangingPunct="0">
              <a:spcAft>
                <a:spcPts val="6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b="0" dirty="0">
                <a:solidFill>
                  <a:schemeClr val="bg2"/>
                </a:solidFill>
                <a:cs typeface="Arial" charset="0"/>
              </a:rPr>
              <a:t>Albert Tran, Nice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endParaRPr lang="en-GB" sz="900" dirty="0">
              <a:solidFill>
                <a:schemeClr val="bg2"/>
              </a:solidFill>
              <a:cs typeface="Arial" charset="0"/>
            </a:endParaRP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dirty="0">
                <a:solidFill>
                  <a:schemeClr val="bg2"/>
                </a:solidFill>
                <a:cs typeface="Arial" charset="0"/>
              </a:rPr>
              <a:t>Editorial support was provided by Dr.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Bethan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Lowder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 at Complete Medical Communications, funded by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Tibotec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buFont typeface="Arial" charset="0"/>
              <a:buChar char="•"/>
              <a:tabLst>
                <a:tab pos="4194175" algn="l"/>
              </a:tabLst>
            </a:pPr>
            <a:r>
              <a:rPr lang="en-GB" sz="900" dirty="0">
                <a:solidFill>
                  <a:schemeClr val="bg2"/>
                </a:solidFill>
                <a:cs typeface="Arial" charset="0"/>
              </a:rPr>
              <a:t>Maria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Beumont-Mauviel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, Joan Cannon, Ronald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Kalmeijer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, Eric Lefebvre, Karen Lindsay, Karen Manson, </a:t>
            </a:r>
            <a:r>
              <a:rPr lang="en-GB" sz="900" dirty="0" smtClean="0">
                <a:solidFill>
                  <a:schemeClr val="bg2"/>
                </a:solidFill>
                <a:cs typeface="Arial" charset="0"/>
              </a:rPr>
              <a:t>Gaston </a:t>
            </a:r>
            <a:r>
              <a:rPr lang="en-GB" sz="900" dirty="0" err="1" smtClean="0">
                <a:solidFill>
                  <a:schemeClr val="bg2"/>
                </a:solidFill>
                <a:cs typeface="Arial" charset="0"/>
              </a:rPr>
              <a:t>Picchio</a:t>
            </a:r>
            <a:r>
              <a:rPr lang="en-GB" sz="900" smtClean="0">
                <a:solidFill>
                  <a:schemeClr val="bg2"/>
                </a:solidFill>
                <a:cs typeface="Arial" charset="0"/>
              </a:rPr>
              <a:t> and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Vanitha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900" dirty="0" err="1">
                <a:solidFill>
                  <a:schemeClr val="bg2"/>
                </a:solidFill>
                <a:cs typeface="Arial" charset="0"/>
              </a:rPr>
              <a:t>Sekar</a:t>
            </a:r>
            <a:r>
              <a:rPr lang="en-GB" sz="9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sz="900" dirty="0">
                <a:solidFill>
                  <a:schemeClr val="bg2"/>
                </a:solidFill>
              </a:rPr>
              <a:t>contributed to development of the presentation.</a:t>
            </a:r>
            <a:endParaRPr lang="en-GB" sz="900" dirty="0">
              <a:solidFill>
                <a:schemeClr val="bg2"/>
              </a:solidFill>
              <a:cs typeface="Arial" charset="0"/>
            </a:endParaRP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endParaRPr lang="en-GB" sz="900" b="0" dirty="0">
              <a:solidFill>
                <a:schemeClr val="bg2"/>
              </a:solidFill>
              <a:cs typeface="Arial" charset="0"/>
            </a:endParaRPr>
          </a:p>
          <a:p>
            <a:pPr marL="85725" indent="-85725" eaLnBrk="0" hangingPunct="0">
              <a:spcAft>
                <a:spcPts val="300"/>
              </a:spcAft>
              <a:buClr>
                <a:srgbClr val="000066"/>
              </a:buClr>
              <a:tabLst>
                <a:tab pos="4194175" algn="l"/>
              </a:tabLst>
            </a:pPr>
            <a:endParaRPr lang="en-GB" sz="900" b="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Disclosures</a:t>
            </a:r>
            <a:endParaRPr lang="en-GB" smtClean="0"/>
          </a:p>
        </p:txBody>
      </p:sp>
      <p:sp>
        <p:nvSpPr>
          <p:cNvPr id="14339" name="Rectangle 1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dirty="0" smtClean="0"/>
              <a:t>Jeroen </a:t>
            </a:r>
            <a:r>
              <a:rPr lang="en-US" sz="1800" dirty="0" err="1" smtClean="0"/>
              <a:t>Aerssens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Greg Fanning</a:t>
            </a:r>
          </a:p>
          <a:p>
            <a:r>
              <a:rPr lang="en-US" sz="1800" dirty="0" err="1" smtClean="0"/>
              <a:t>Annick</a:t>
            </a:r>
            <a:r>
              <a:rPr lang="en-US" sz="1800" dirty="0" smtClean="0"/>
              <a:t> </a:t>
            </a:r>
            <a:r>
              <a:rPr lang="en-US" sz="1800" dirty="0" err="1" smtClean="0"/>
              <a:t>Scholliers</a:t>
            </a:r>
            <a:endParaRPr lang="en-US" sz="1800" dirty="0" smtClean="0"/>
          </a:p>
          <a:p>
            <a:r>
              <a:rPr lang="en-US" sz="1800" dirty="0" smtClean="0"/>
              <a:t>Oliver Lenz</a:t>
            </a:r>
          </a:p>
          <a:p>
            <a:r>
              <a:rPr lang="en-US" sz="1800" dirty="0" smtClean="0"/>
              <a:t>Monika Peeters</a:t>
            </a:r>
          </a:p>
          <a:p>
            <a:r>
              <a:rPr lang="en-US" sz="1800" dirty="0" smtClean="0"/>
              <a:t>Goedele De Smedt</a:t>
            </a:r>
          </a:p>
          <a:p>
            <a:r>
              <a:rPr lang="en-US" sz="1800" dirty="0" smtClean="0"/>
              <a:t>Michael W Fried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TMC435 is an investigational product for hepatitis C virus (HCV) treatment, under development by Tibotec (part of the Janssen Pharmaceutical Companies of Johnson &amp; Johnson)</a:t>
            </a:r>
          </a:p>
        </p:txBody>
      </p:sp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3228975" y="1600200"/>
            <a:ext cx="54387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Employed by Tibotec, stock/shareholder J&amp;J</a:t>
            </a:r>
          </a:p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Employed by Tibotec, stock/shareholder J&amp;J</a:t>
            </a:r>
          </a:p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Employed by Tibotec</a:t>
            </a:r>
          </a:p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Employed by Tibotec, stock/shareholder J&amp;J</a:t>
            </a:r>
          </a:p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Employed by </a:t>
            </a:r>
            <a:r>
              <a:rPr lang="en-US" sz="1800" b="0" dirty="0" smtClean="0">
                <a:solidFill>
                  <a:schemeClr val="bg2"/>
                </a:solidFill>
              </a:rPr>
              <a:t>Tibotec, stock/shareholder J&amp;J</a:t>
            </a:r>
            <a:endParaRPr lang="en-US" sz="1800" b="0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Employed by </a:t>
            </a:r>
            <a:r>
              <a:rPr lang="en-US" sz="1800" b="0" dirty="0" smtClean="0">
                <a:solidFill>
                  <a:schemeClr val="bg2"/>
                </a:solidFill>
              </a:rPr>
              <a:t>Tibotec, stock/shareholder J&amp;J</a:t>
            </a:r>
            <a:endParaRPr lang="en-US" sz="1800" b="0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en-US" sz="1800" b="0" dirty="0">
                <a:solidFill>
                  <a:schemeClr val="bg2"/>
                </a:solidFill>
              </a:rPr>
              <a:t>Grants/Research Support, Consultant (Roche, Merck, Human Genome Sciences, Vertex, Tibotec, Bristol-Myers Squibb, </a:t>
            </a:r>
            <a:r>
              <a:rPr lang="en-US" sz="1800" b="0" dirty="0" err="1">
                <a:solidFill>
                  <a:schemeClr val="bg2"/>
                </a:solidFill>
              </a:rPr>
              <a:t>Anadys</a:t>
            </a:r>
            <a:r>
              <a:rPr lang="en-US" sz="1800" b="0" dirty="0">
                <a:solidFill>
                  <a:schemeClr val="bg2"/>
                </a:solidFill>
              </a:rPr>
              <a:t>, Conatus, Schering, </a:t>
            </a:r>
            <a:r>
              <a:rPr lang="en-US" sz="1800" b="0" dirty="0" err="1">
                <a:solidFill>
                  <a:schemeClr val="bg2"/>
                </a:solidFill>
              </a:rPr>
              <a:t>Pharmasset</a:t>
            </a:r>
            <a:r>
              <a:rPr lang="en-US" sz="1800" b="0" dirty="0">
                <a:solidFill>
                  <a:schemeClr val="bg2"/>
                </a:solidFill>
              </a:rPr>
              <a:t>, </a:t>
            </a:r>
            <a:r>
              <a:rPr lang="en-US" sz="1800" b="0" dirty="0" err="1">
                <a:solidFill>
                  <a:schemeClr val="bg2"/>
                </a:solidFill>
              </a:rPr>
              <a:t>Glaxo</a:t>
            </a:r>
            <a:r>
              <a:rPr lang="en-US" sz="1800" b="0" dirty="0">
                <a:solidFill>
                  <a:schemeClr val="bg2"/>
                </a:solidFill>
              </a:rPr>
              <a:t>, Novartis), Stock/Shareholder (</a:t>
            </a:r>
            <a:r>
              <a:rPr lang="en-US" sz="1800" b="0" dirty="0" err="1">
                <a:solidFill>
                  <a:schemeClr val="bg2"/>
                </a:solidFill>
              </a:rPr>
              <a:t>Pharmasset</a:t>
            </a:r>
            <a:r>
              <a:rPr lang="en-US" sz="1800" b="0" dirty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Background: </a:t>
            </a:r>
            <a:r>
              <a:rPr lang="en-US" sz="2800" i="1" dirty="0" smtClean="0"/>
              <a:t>IL28B</a:t>
            </a:r>
            <a:r>
              <a:rPr lang="en-US" sz="2800" dirty="0" smtClean="0"/>
              <a:t> genotype and </a:t>
            </a:r>
            <a:r>
              <a:rPr lang="en-US" sz="2800" dirty="0" err="1" smtClean="0"/>
              <a:t>virologic</a:t>
            </a:r>
            <a:r>
              <a:rPr lang="en-US" sz="2800" dirty="0" smtClean="0"/>
              <a:t> response during treatment with </a:t>
            </a:r>
            <a:r>
              <a:rPr lang="en-US" sz="2800" dirty="0" err="1" smtClean="0"/>
              <a:t>PegIFN</a:t>
            </a:r>
            <a:r>
              <a:rPr lang="en-US" sz="2800" dirty="0" smtClean="0"/>
              <a:t>/RBV </a:t>
            </a:r>
            <a:endParaRPr lang="en-GB" sz="2800" dirty="0" smtClean="0"/>
          </a:p>
        </p:txBody>
      </p:sp>
      <p:sp>
        <p:nvSpPr>
          <p:cNvPr id="1028" name="TextBox 8"/>
          <p:cNvSpPr txBox="1">
            <a:spLocks noChangeArrowheads="1"/>
          </p:cNvSpPr>
          <p:nvPr/>
        </p:nvSpPr>
        <p:spPr bwMode="auto">
          <a:xfrm rot="-5400000">
            <a:off x="-811212" y="37846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bg2"/>
                </a:solidFill>
                <a:cs typeface="Arial" charset="0"/>
              </a:rPr>
              <a:t>Proportion of patients achieving  virologic response (%)</a:t>
            </a:r>
          </a:p>
        </p:txBody>
      </p:sp>
      <p:sp>
        <p:nvSpPr>
          <p:cNvPr id="1029" name="TextBox 38"/>
          <p:cNvSpPr txBox="1">
            <a:spLocks noChangeArrowheads="1"/>
          </p:cNvSpPr>
          <p:nvPr/>
        </p:nvSpPr>
        <p:spPr bwMode="auto">
          <a:xfrm>
            <a:off x="1247775" y="6451600"/>
            <a:ext cx="789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cEVR,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complete early virologic response; </a:t>
            </a:r>
            <a:r>
              <a:rPr lang="en-GB" sz="1000" i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CC/CT/TT,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rs12979860 polymorphism;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PegIFN,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RVR,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rapid virologic response;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SVR,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sustained virologic response </a:t>
            </a:r>
          </a:p>
        </p:txBody>
      </p:sp>
      <p:grpSp>
        <p:nvGrpSpPr>
          <p:cNvPr id="1030" name="Group 25"/>
          <p:cNvGrpSpPr>
            <a:grpSpLocks/>
          </p:cNvGrpSpPr>
          <p:nvPr/>
        </p:nvGrpSpPr>
        <p:grpSpPr bwMode="auto">
          <a:xfrm>
            <a:off x="474663" y="1354138"/>
            <a:ext cx="7808912" cy="5127625"/>
            <a:chOff x="474663" y="1354138"/>
            <a:chExt cx="7808912" cy="5127625"/>
          </a:xfrm>
        </p:grpSpPr>
        <p:sp>
          <p:nvSpPr>
            <p:cNvPr id="1031" name="TextBox 20"/>
            <p:cNvSpPr txBox="1">
              <a:spLocks noChangeArrowheads="1"/>
            </p:cNvSpPr>
            <p:nvPr/>
          </p:nvSpPr>
          <p:spPr bwMode="auto">
            <a:xfrm>
              <a:off x="498475" y="6207125"/>
              <a:ext cx="38417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i="1">
                  <a:solidFill>
                    <a:schemeClr val="bg2"/>
                  </a:solidFill>
                  <a:cs typeface="Arial" charset="0"/>
                </a:rPr>
                <a:t>Thompson et al. Gastroenterology 2010; 139:120-129</a:t>
              </a:r>
            </a:p>
          </p:txBody>
        </p:sp>
        <p:sp>
          <p:nvSpPr>
            <p:cNvPr id="1032" name="TextBox 21"/>
            <p:cNvSpPr txBox="1">
              <a:spLocks noChangeArrowheads="1"/>
            </p:cNvSpPr>
            <p:nvPr/>
          </p:nvSpPr>
          <p:spPr bwMode="auto">
            <a:xfrm>
              <a:off x="1924050" y="1884363"/>
              <a:ext cx="1060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RVR</a:t>
              </a:r>
            </a:p>
            <a:p>
              <a:pPr algn="ctr"/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(week 4)</a:t>
              </a:r>
            </a:p>
          </p:txBody>
        </p:sp>
        <p:sp>
          <p:nvSpPr>
            <p:cNvPr id="1033" name="TextBox 22"/>
            <p:cNvSpPr txBox="1">
              <a:spLocks noChangeArrowheads="1"/>
            </p:cNvSpPr>
            <p:nvPr/>
          </p:nvSpPr>
          <p:spPr bwMode="auto">
            <a:xfrm>
              <a:off x="474663" y="1354138"/>
              <a:ext cx="67183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2"/>
                  </a:solidFill>
                  <a:cs typeface="Arial" charset="0"/>
                </a:rPr>
                <a:t>Treatment-naïve, HCV genotype 1, Caucasian patients (n=1171)</a:t>
              </a:r>
            </a:p>
            <a:p>
              <a:r>
                <a:rPr lang="en-US" sz="1800" b="0" dirty="0" err="1">
                  <a:solidFill>
                    <a:schemeClr val="bg2"/>
                  </a:solidFill>
                  <a:cs typeface="Arial" charset="0"/>
                </a:rPr>
                <a:t>PegIFN</a:t>
              </a:r>
              <a:r>
                <a:rPr lang="en-US" sz="1800" b="0" dirty="0">
                  <a:solidFill>
                    <a:schemeClr val="bg2"/>
                  </a:solidFill>
                  <a:cs typeface="Arial" charset="0"/>
                </a:rPr>
                <a:t>/RBV treatment</a:t>
              </a:r>
            </a:p>
          </p:txBody>
        </p:sp>
        <p:graphicFrame>
          <p:nvGraphicFramePr>
            <p:cNvPr id="1026" name="Chart 23"/>
            <p:cNvGraphicFramePr>
              <a:graphicFrameLocks/>
            </p:cNvGraphicFramePr>
            <p:nvPr/>
          </p:nvGraphicFramePr>
          <p:xfrm>
            <a:off x="1025525" y="2516188"/>
            <a:ext cx="7258050" cy="3803650"/>
          </p:xfrm>
          <a:graphic>
            <a:graphicData uri="http://schemas.openxmlformats.org/presentationml/2006/ole">
              <p:oleObj spid="_x0000_s1029" r:id="rId4" imgW="7260965" imgH="3804234" progId="Excel.Sheet.8">
                <p:embed/>
              </p:oleObj>
            </a:graphicData>
          </a:graphic>
        </p:graphicFrame>
        <p:sp>
          <p:nvSpPr>
            <p:cNvPr id="1034" name="TextBox 24"/>
            <p:cNvSpPr txBox="1">
              <a:spLocks noChangeArrowheads="1"/>
            </p:cNvSpPr>
            <p:nvPr/>
          </p:nvSpPr>
          <p:spPr bwMode="auto">
            <a:xfrm>
              <a:off x="4224338" y="1885950"/>
              <a:ext cx="1187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cEVR</a:t>
              </a:r>
            </a:p>
            <a:p>
              <a:pPr algn="ctr"/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(week 12)</a:t>
              </a:r>
            </a:p>
          </p:txBody>
        </p:sp>
        <p:sp>
          <p:nvSpPr>
            <p:cNvPr id="1035" name="TextBox 25"/>
            <p:cNvSpPr txBox="1">
              <a:spLocks noChangeArrowheads="1"/>
            </p:cNvSpPr>
            <p:nvPr/>
          </p:nvSpPr>
          <p:spPr bwMode="auto">
            <a:xfrm>
              <a:off x="6797675" y="2058988"/>
              <a:ext cx="660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SVR</a:t>
              </a:r>
            </a:p>
          </p:txBody>
        </p:sp>
        <p:sp>
          <p:nvSpPr>
            <p:cNvPr id="1036" name="TextBox 26"/>
            <p:cNvSpPr txBox="1">
              <a:spLocks noChangeArrowheads="1"/>
            </p:cNvSpPr>
            <p:nvPr/>
          </p:nvSpPr>
          <p:spPr bwMode="auto">
            <a:xfrm>
              <a:off x="2022475" y="2422525"/>
              <a:ext cx="8207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2"/>
                  </a:solidFill>
                  <a:cs typeface="Arial" charset="0"/>
                </a:rPr>
                <a:t>p&lt;0.0001</a:t>
              </a:r>
              <a:endParaRPr lang="en-US" sz="1200" b="0" baseline="3000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1037" name="TextBox 27"/>
            <p:cNvSpPr txBox="1">
              <a:spLocks noChangeArrowheads="1"/>
            </p:cNvSpPr>
            <p:nvPr/>
          </p:nvSpPr>
          <p:spPr bwMode="auto">
            <a:xfrm>
              <a:off x="4395788" y="2422525"/>
              <a:ext cx="8207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2"/>
                  </a:solidFill>
                  <a:cs typeface="Arial" charset="0"/>
                </a:rPr>
                <a:t>p&lt;0.0001</a:t>
              </a:r>
              <a:endParaRPr lang="en-US" sz="1200" b="0" baseline="3000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1038" name="TextBox 28"/>
            <p:cNvSpPr txBox="1">
              <a:spLocks noChangeArrowheads="1"/>
            </p:cNvSpPr>
            <p:nvPr/>
          </p:nvSpPr>
          <p:spPr bwMode="auto">
            <a:xfrm>
              <a:off x="6727825" y="2422525"/>
              <a:ext cx="8207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2"/>
                  </a:solidFill>
                  <a:cs typeface="Arial" charset="0"/>
                </a:rPr>
                <a:t>p&lt;0.0001</a:t>
              </a:r>
              <a:endParaRPr lang="en-US" sz="1200" b="0" baseline="30000">
                <a:solidFill>
                  <a:schemeClr val="bg2"/>
                </a:solidFill>
                <a:cs typeface="Arial" charset="0"/>
              </a:endParaRPr>
            </a:p>
          </p:txBody>
        </p:sp>
        <p:grpSp>
          <p:nvGrpSpPr>
            <p:cNvPr id="1039" name="Group 23"/>
            <p:cNvGrpSpPr>
              <a:grpSpLocks/>
            </p:cNvGrpSpPr>
            <p:nvPr/>
          </p:nvGrpSpPr>
          <p:grpSpPr bwMode="auto">
            <a:xfrm>
              <a:off x="1808163" y="3055842"/>
              <a:ext cx="6309447" cy="2727325"/>
              <a:chOff x="1808163" y="3055842"/>
              <a:chExt cx="6309447" cy="2727325"/>
            </a:xfrm>
          </p:grpSpPr>
          <p:sp>
            <p:nvSpPr>
              <p:cNvPr id="1041" name="TextBox 29"/>
              <p:cNvSpPr txBox="1">
                <a:spLocks noChangeArrowheads="1"/>
              </p:cNvSpPr>
              <p:nvPr/>
            </p:nvSpPr>
            <p:spPr bwMode="auto">
              <a:xfrm>
                <a:off x="1808163" y="5506942"/>
                <a:ext cx="40481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2A5C"/>
                    </a:solidFill>
                    <a:cs typeface="Arial" charset="0"/>
                  </a:rPr>
                  <a:t>5%</a:t>
                </a:r>
              </a:p>
            </p:txBody>
          </p:sp>
          <p:sp>
            <p:nvSpPr>
              <p:cNvPr id="1042" name="TextBox 30"/>
              <p:cNvSpPr txBox="1">
                <a:spLocks noChangeArrowheads="1"/>
              </p:cNvSpPr>
              <p:nvPr/>
            </p:nvSpPr>
            <p:spPr bwMode="auto">
              <a:xfrm>
                <a:off x="2392363" y="5506942"/>
                <a:ext cx="4064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2A5C"/>
                    </a:solidFill>
                    <a:cs typeface="Arial" charset="0"/>
                  </a:rPr>
                  <a:t>5%</a:t>
                </a:r>
              </a:p>
            </p:txBody>
          </p:sp>
          <p:sp>
            <p:nvSpPr>
              <p:cNvPr id="1043" name="TextBox 31"/>
              <p:cNvSpPr txBox="1">
                <a:spLocks noChangeArrowheads="1"/>
              </p:cNvSpPr>
              <p:nvPr/>
            </p:nvSpPr>
            <p:spPr bwMode="auto">
              <a:xfrm>
                <a:off x="2944813" y="4895755"/>
                <a:ext cx="4873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2A5C"/>
                    </a:solidFill>
                    <a:cs typeface="Arial" charset="0"/>
                  </a:rPr>
                  <a:t>28%</a:t>
                </a:r>
              </a:p>
            </p:txBody>
          </p:sp>
          <p:sp>
            <p:nvSpPr>
              <p:cNvPr id="1044" name="TextBox 32"/>
              <p:cNvSpPr txBox="1">
                <a:spLocks noChangeArrowheads="1"/>
              </p:cNvSpPr>
              <p:nvPr/>
            </p:nvSpPr>
            <p:spPr bwMode="auto">
              <a:xfrm>
                <a:off x="4103688" y="4895755"/>
                <a:ext cx="4873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2A5C"/>
                    </a:solidFill>
                    <a:cs typeface="Arial" charset="0"/>
                  </a:rPr>
                  <a:t>28%</a:t>
                </a:r>
              </a:p>
            </p:txBody>
          </p:sp>
          <p:sp>
            <p:nvSpPr>
              <p:cNvPr id="1045" name="TextBox 33"/>
              <p:cNvSpPr txBox="1">
                <a:spLocks noChangeArrowheads="1"/>
              </p:cNvSpPr>
              <p:nvPr/>
            </p:nvSpPr>
            <p:spPr bwMode="auto">
              <a:xfrm>
                <a:off x="4706073" y="4584605"/>
                <a:ext cx="4873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A5C"/>
                    </a:solidFill>
                    <a:cs typeface="Arial" charset="0"/>
                  </a:rPr>
                  <a:t>38%</a:t>
                </a:r>
              </a:p>
            </p:txBody>
          </p:sp>
          <p:sp>
            <p:nvSpPr>
              <p:cNvPr id="1046" name="TextBox 34"/>
              <p:cNvSpPr txBox="1">
                <a:spLocks noChangeArrowheads="1"/>
              </p:cNvSpPr>
              <p:nvPr/>
            </p:nvSpPr>
            <p:spPr bwMode="auto">
              <a:xfrm>
                <a:off x="5293448" y="3055842"/>
                <a:ext cx="48736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A5C"/>
                    </a:solidFill>
                    <a:cs typeface="Arial" charset="0"/>
                  </a:rPr>
                  <a:t>87%</a:t>
                </a:r>
              </a:p>
            </p:txBody>
          </p:sp>
          <p:sp>
            <p:nvSpPr>
              <p:cNvPr id="1047" name="TextBox 35"/>
              <p:cNvSpPr txBox="1">
                <a:spLocks noChangeArrowheads="1"/>
              </p:cNvSpPr>
              <p:nvPr/>
            </p:nvSpPr>
            <p:spPr bwMode="auto">
              <a:xfrm>
                <a:off x="6437313" y="4895755"/>
                <a:ext cx="4873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2A5C"/>
                    </a:solidFill>
                    <a:cs typeface="Arial" charset="0"/>
                  </a:rPr>
                  <a:t>27%</a:t>
                </a:r>
              </a:p>
            </p:txBody>
          </p:sp>
          <p:sp>
            <p:nvSpPr>
              <p:cNvPr id="1048" name="TextBox 36"/>
              <p:cNvSpPr txBox="1">
                <a:spLocks noChangeArrowheads="1"/>
              </p:cNvSpPr>
              <p:nvPr/>
            </p:nvSpPr>
            <p:spPr bwMode="auto">
              <a:xfrm>
                <a:off x="7031038" y="4722717"/>
                <a:ext cx="490537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2A5C"/>
                    </a:solidFill>
                    <a:cs typeface="Arial" charset="0"/>
                  </a:rPr>
                  <a:t>33%</a:t>
                </a:r>
              </a:p>
            </p:txBody>
          </p:sp>
          <p:sp>
            <p:nvSpPr>
              <p:cNvPr id="1049" name="TextBox 37"/>
              <p:cNvSpPr txBox="1">
                <a:spLocks noChangeArrowheads="1"/>
              </p:cNvSpPr>
              <p:nvPr/>
            </p:nvSpPr>
            <p:spPr bwMode="auto">
              <a:xfrm>
                <a:off x="7630248" y="3616230"/>
                <a:ext cx="4873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A5C"/>
                    </a:solidFill>
                    <a:cs typeface="Arial" charset="0"/>
                  </a:rPr>
                  <a:t>69%</a:t>
                </a:r>
              </a:p>
            </p:txBody>
          </p:sp>
        </p:grpSp>
        <p:sp>
          <p:nvSpPr>
            <p:cNvPr id="1040" name="TextBox 22"/>
            <p:cNvSpPr txBox="1">
              <a:spLocks noChangeArrowheads="1"/>
            </p:cNvSpPr>
            <p:nvPr/>
          </p:nvSpPr>
          <p:spPr bwMode="auto">
            <a:xfrm>
              <a:off x="1708150" y="5815013"/>
              <a:ext cx="6475413" cy="339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623888" algn="l"/>
                  <a:tab pos="1236663" algn="l"/>
                  <a:tab pos="2409825" algn="l"/>
                  <a:tab pos="2990850" algn="l"/>
                  <a:tab pos="3560763" algn="l"/>
                  <a:tab pos="4722813" algn="l"/>
                  <a:tab pos="5335588" algn="l"/>
                  <a:tab pos="5873750" algn="l"/>
                </a:tabLst>
              </a:pPr>
              <a:r>
                <a:rPr lang="en-GB" b="0"/>
                <a:t> TT	CT	CC 	TT 	CT 	CC	 TT	 CT	 CC</a:t>
              </a:r>
              <a:endParaRPr lang="en-US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Background: Pre-treatment serum IP-10 </a:t>
            </a:r>
            <a:br>
              <a:rPr lang="en-US" sz="2800" dirty="0" smtClean="0"/>
            </a:br>
            <a:r>
              <a:rPr lang="en-US" sz="2800" dirty="0" smtClean="0"/>
              <a:t>and virologic response during treatment with </a:t>
            </a:r>
            <a:r>
              <a:rPr lang="en-US" sz="2800" dirty="0" err="1" smtClean="0"/>
              <a:t>PegIFN</a:t>
            </a:r>
            <a:r>
              <a:rPr lang="en-US" sz="2800" dirty="0" smtClean="0"/>
              <a:t>/RBV 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74266" y="2229609"/>
          <a:ext cx="2992373" cy="375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8296" y="5300809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0">
                <a:solidFill>
                  <a:srgbClr val="002A5C"/>
                </a:solidFill>
                <a:cs typeface="Arial" charset="0"/>
              </a:rPr>
              <a:t>n=47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4734" y="5300809"/>
            <a:ext cx="5413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0">
                <a:solidFill>
                  <a:srgbClr val="002A5C"/>
                </a:solidFill>
                <a:cs typeface="Arial" charset="0"/>
              </a:rPr>
              <a:t>n=102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6109" y="5300809"/>
            <a:ext cx="471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0">
                <a:solidFill>
                  <a:srgbClr val="002A5C"/>
                </a:solidFill>
                <a:cs typeface="Arial" charset="0"/>
              </a:rPr>
              <a:t>n=24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15596" y="3511264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2A5C"/>
                </a:solidFill>
                <a:cs typeface="Arial" charset="0"/>
              </a:rPr>
              <a:t>68%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87121" y="3920839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2A5C"/>
                </a:solidFill>
                <a:cs typeface="Arial" charset="0"/>
              </a:rPr>
              <a:t>55%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7534" y="4954302"/>
            <a:ext cx="5429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2A5C"/>
                </a:solidFill>
                <a:cs typeface="Arial" charset="0"/>
              </a:rPr>
              <a:t>21%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267971" y="5894962"/>
            <a:ext cx="221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IP-10 at baseline (pg/ml)</a:t>
            </a: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314134" y="2239102"/>
            <a:ext cx="771525" cy="360362"/>
            <a:chOff x="7815263" y="1852565"/>
            <a:chExt cx="771722" cy="360410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7850197" y="1852565"/>
              <a:ext cx="736788" cy="27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2"/>
                  </a:solidFill>
                  <a:cs typeface="Arial" charset="0"/>
                </a:rPr>
                <a:t>p=0.003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815263" y="2089134"/>
              <a:ext cx="765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23202" y="2092309"/>
              <a:ext cx="0" cy="120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79045" y="2089134"/>
              <a:ext cx="0" cy="120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1550546" y="1981927"/>
            <a:ext cx="1535113" cy="374650"/>
            <a:chOff x="7051674" y="1595394"/>
            <a:chExt cx="1535113" cy="374693"/>
          </a:xfrm>
        </p:grpSpPr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7458074" y="1595394"/>
              <a:ext cx="820738" cy="27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2"/>
                  </a:solidFill>
                  <a:cs typeface="Arial" charset="0"/>
                </a:rPr>
                <a:t>p=0.0002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051674" y="1846248"/>
              <a:ext cx="153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58024" y="1849423"/>
              <a:ext cx="0" cy="120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583612" y="1846248"/>
              <a:ext cx="0" cy="120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8"/>
          <p:cNvSpPr txBox="1">
            <a:spLocks noChangeArrowheads="1"/>
          </p:cNvSpPr>
          <p:nvPr/>
        </p:nvSpPr>
        <p:spPr bwMode="auto">
          <a:xfrm rot="16200000">
            <a:off x="-1357754" y="3706090"/>
            <a:ext cx="340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Proportion of patients achieving  virologic response (%): SVR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26918" y="1908036"/>
            <a:ext cx="5200212" cy="4200525"/>
            <a:chOff x="4026918" y="1908036"/>
            <a:chExt cx="5200212" cy="420052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6918" y="1908036"/>
              <a:ext cx="5048250" cy="420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7979355" y="2109353"/>
              <a:ext cx="1247775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/>
                <a:t>IP-10 (pg/</a:t>
              </a:r>
              <a:r>
                <a:rPr lang="en-GB" sz="1200" dirty="0" err="1"/>
                <a:t>mL</a:t>
              </a:r>
              <a:r>
                <a:rPr lang="en-GB" sz="1200" dirty="0"/>
                <a:t>) at baseline</a:t>
              </a:r>
              <a:endParaRPr lang="en-US" sz="1200" dirty="0"/>
            </a:p>
          </p:txBody>
        </p:sp>
      </p:grp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495300" y="6266300"/>
            <a:ext cx="339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i="1" dirty="0">
                <a:solidFill>
                  <a:schemeClr val="bg2"/>
                </a:solidFill>
                <a:cs typeface="Arial" charset="0"/>
              </a:rPr>
              <a:t>Lagging  et al. </a:t>
            </a:r>
            <a:r>
              <a:rPr lang="en-US" sz="1200" b="0" i="1" dirty="0" err="1">
                <a:solidFill>
                  <a:schemeClr val="bg2"/>
                </a:solidFill>
                <a:cs typeface="Arial" charset="0"/>
              </a:rPr>
              <a:t>Hepatology</a:t>
            </a:r>
            <a:r>
              <a:rPr lang="en-US" sz="1200" b="0" i="1" dirty="0">
                <a:solidFill>
                  <a:schemeClr val="bg2"/>
                </a:solidFill>
                <a:cs typeface="Arial" charset="0"/>
              </a:rPr>
              <a:t> 2006; 44:1617-1625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247775" y="6548438"/>
            <a:ext cx="7896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PegIFN,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SVR,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sustained virologic response, HCV RNA &lt;25 IU/mL (undetectable)</a:t>
            </a:r>
            <a:endParaRPr lang="en-US" sz="1000" b="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474663" y="1354138"/>
            <a:ext cx="650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  <a:cs typeface="Arial" charset="0"/>
              </a:rPr>
              <a:t>Treatment-naïve, HCV genotype 1, European patients (n=173)</a:t>
            </a:r>
          </a:p>
          <a:p>
            <a:r>
              <a:rPr lang="en-US" sz="1800" b="0" dirty="0" err="1">
                <a:solidFill>
                  <a:schemeClr val="bg2"/>
                </a:solidFill>
                <a:cs typeface="Arial" charset="0"/>
              </a:rPr>
              <a:t>PegIFN</a:t>
            </a:r>
            <a:r>
              <a:rPr lang="en-US" sz="1800" b="0" dirty="0">
                <a:solidFill>
                  <a:schemeClr val="bg2"/>
                </a:solidFill>
                <a:cs typeface="Arial" charset="0"/>
              </a:rPr>
              <a:t>/RBV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4838" cy="1150937"/>
          </a:xfrm>
        </p:spPr>
        <p:txBody>
          <a:bodyPr/>
          <a:lstStyle/>
          <a:p>
            <a:r>
              <a:rPr lang="en-US" sz="2800" dirty="0" smtClean="0"/>
              <a:t>Background: Pre-treatment serum IP-10 improves predictive value of </a:t>
            </a:r>
            <a:r>
              <a:rPr lang="en-US" sz="2800" i="1" dirty="0" smtClean="0"/>
              <a:t>IL28B</a:t>
            </a:r>
            <a:r>
              <a:rPr lang="en-US" sz="2800" dirty="0" smtClean="0"/>
              <a:t> for </a:t>
            </a:r>
            <a:r>
              <a:rPr lang="en-US" sz="2800" dirty="0" err="1" smtClean="0"/>
              <a:t>PegIFN</a:t>
            </a:r>
            <a:r>
              <a:rPr lang="en-US" sz="2800" dirty="0" smtClean="0"/>
              <a:t>/RBV treatment response</a:t>
            </a:r>
            <a:endParaRPr lang="en-GB" sz="2800" dirty="0" smtClean="0"/>
          </a:p>
        </p:txBody>
      </p:sp>
      <p:sp>
        <p:nvSpPr>
          <p:cNvPr id="3076" name="TextBox 19"/>
          <p:cNvSpPr txBox="1">
            <a:spLocks noChangeArrowheads="1"/>
          </p:cNvSpPr>
          <p:nvPr/>
        </p:nvSpPr>
        <p:spPr bwMode="auto">
          <a:xfrm>
            <a:off x="446088" y="1350963"/>
            <a:ext cx="810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i="1" dirty="0">
                <a:solidFill>
                  <a:schemeClr val="bg2"/>
                </a:solidFill>
                <a:cs typeface="Arial" charset="0"/>
              </a:rPr>
              <a:t>IL28B</a:t>
            </a:r>
            <a:r>
              <a:rPr lang="en-US" sz="1800" b="0" dirty="0">
                <a:solidFill>
                  <a:schemeClr val="bg2"/>
                </a:solidFill>
                <a:cs typeface="Arial" charset="0"/>
              </a:rPr>
              <a:t> genotype and pre-treatment serum IP-10 are independent and additive factors to predict sustained virologic response (SVR)</a:t>
            </a:r>
          </a:p>
        </p:txBody>
      </p:sp>
      <p:sp>
        <p:nvSpPr>
          <p:cNvPr id="3077" name="TextBox 25"/>
          <p:cNvSpPr txBox="1">
            <a:spLocks noChangeArrowheads="1"/>
          </p:cNvSpPr>
          <p:nvPr/>
        </p:nvSpPr>
        <p:spPr bwMode="auto">
          <a:xfrm>
            <a:off x="1250950" y="6611938"/>
            <a:ext cx="7893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TT/CT/CC,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rs12979860 polymorphism;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PegIFN,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</a:t>
            </a:r>
          </a:p>
        </p:txBody>
      </p:sp>
      <p:graphicFrame>
        <p:nvGraphicFramePr>
          <p:cNvPr id="3074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3017092"/>
              </p:ext>
            </p:extLst>
          </p:nvPr>
        </p:nvGraphicFramePr>
        <p:xfrm>
          <a:off x="1785071" y="2331028"/>
          <a:ext cx="5311775" cy="3884613"/>
        </p:xfrm>
        <a:graphic>
          <a:graphicData uri="http://schemas.openxmlformats.org/presentationml/2006/ole">
            <p:oleObj spid="_x0000_s3077" name="Worksheet" r:id="rId4" imgW="7639202" imgH="5543702" progId="Excel.Sheet.8">
              <p:embed/>
            </p:oleObj>
          </a:graphicData>
        </a:graphic>
      </p:graphicFrame>
      <p:sp>
        <p:nvSpPr>
          <p:cNvPr id="3079" name="TextBox 6"/>
          <p:cNvSpPr txBox="1">
            <a:spLocks noChangeArrowheads="1"/>
          </p:cNvSpPr>
          <p:nvPr/>
        </p:nvSpPr>
        <p:spPr bwMode="auto">
          <a:xfrm rot="864873">
            <a:off x="2142258" y="5735818"/>
            <a:ext cx="2708275" cy="3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2"/>
                </a:solidFill>
                <a:cs typeface="Arial" charset="0"/>
              </a:rPr>
              <a:t>Serum IP-10 concentration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 rot="19128592">
            <a:off x="5401396" y="5351685"/>
            <a:ext cx="1625600" cy="3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i="1" dirty="0">
                <a:solidFill>
                  <a:schemeClr val="bg2"/>
                </a:solidFill>
                <a:cs typeface="Arial" charset="0"/>
              </a:rPr>
              <a:t>IL28B</a:t>
            </a:r>
            <a:r>
              <a:rPr lang="en-US" b="0" dirty="0">
                <a:solidFill>
                  <a:schemeClr val="bg2"/>
                </a:solidFill>
                <a:cs typeface="Arial" charset="0"/>
              </a:rPr>
              <a:t> genotype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 rot="16200000">
            <a:off x="990646" y="3763543"/>
            <a:ext cx="2206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cs typeface="Arial" charset="0"/>
              </a:rPr>
              <a:t>% patients with SVR 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 rot="165886">
            <a:off x="4052021" y="4991360"/>
            <a:ext cx="874712" cy="3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cs typeface="Arial" charset="0"/>
              </a:rPr>
              <a:t>  20%</a:t>
            </a:r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 rot="165886">
            <a:off x="4037733" y="2729417"/>
            <a:ext cx="868363" cy="36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cs typeface="Arial" charset="0"/>
              </a:rPr>
              <a:t>89%</a:t>
            </a:r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 rot="165886">
            <a:off x="5199783" y="3089740"/>
            <a:ext cx="781050" cy="3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cs typeface="Arial" charset="0"/>
              </a:rPr>
              <a:t>79%</a:t>
            </a: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 rot="165886">
            <a:off x="3534496" y="3446890"/>
            <a:ext cx="806450" cy="36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cs typeface="Arial" charset="0"/>
              </a:rPr>
              <a:t>64%</a:t>
            </a:r>
          </a:p>
        </p:txBody>
      </p:sp>
      <p:sp>
        <p:nvSpPr>
          <p:cNvPr id="3086" name="TextBox 13"/>
          <p:cNvSpPr txBox="1">
            <a:spLocks noChangeArrowheads="1"/>
          </p:cNvSpPr>
          <p:nvPr/>
        </p:nvSpPr>
        <p:spPr bwMode="auto">
          <a:xfrm rot="165886">
            <a:off x="4748933" y="4521511"/>
            <a:ext cx="762000" cy="3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cs typeface="Arial" charset="0"/>
              </a:rPr>
              <a:t>24%</a:t>
            </a:r>
          </a:p>
        </p:txBody>
      </p:sp>
      <p:sp>
        <p:nvSpPr>
          <p:cNvPr id="3087" name="TextBox 14"/>
          <p:cNvSpPr txBox="1">
            <a:spLocks noChangeArrowheads="1"/>
          </p:cNvSpPr>
          <p:nvPr/>
        </p:nvSpPr>
        <p:spPr bwMode="auto">
          <a:xfrm rot="165886">
            <a:off x="2893146" y="4083408"/>
            <a:ext cx="738187" cy="3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cs typeface="Arial" charset="0"/>
              </a:rPr>
              <a:t>48%</a:t>
            </a:r>
          </a:p>
        </p:txBody>
      </p:sp>
      <p:sp>
        <p:nvSpPr>
          <p:cNvPr id="3088" name="TextBox 13"/>
          <p:cNvSpPr txBox="1">
            <a:spLocks noChangeArrowheads="1"/>
          </p:cNvSpPr>
          <p:nvPr/>
        </p:nvSpPr>
        <p:spPr bwMode="auto">
          <a:xfrm>
            <a:off x="4529858" y="2040516"/>
            <a:ext cx="2092325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 err="1">
                <a:solidFill>
                  <a:schemeClr val="bg2"/>
                </a:solidFill>
                <a:cs typeface="Arial" charset="0"/>
              </a:rPr>
              <a:t>ViraHepC</a:t>
            </a:r>
            <a:r>
              <a:rPr lang="en-US" sz="1200" dirty="0">
                <a:solidFill>
                  <a:schemeClr val="bg2"/>
                </a:solidFill>
                <a:cs typeface="Arial" charset="0"/>
              </a:rPr>
              <a:t> cohort  </a:t>
            </a:r>
            <a:r>
              <a:rPr lang="en-US" sz="1200" b="0" dirty="0">
                <a:solidFill>
                  <a:schemeClr val="bg2"/>
                </a:solidFill>
                <a:cs typeface="Arial" charset="0"/>
              </a:rPr>
              <a:t>(n=210)</a:t>
            </a:r>
          </a:p>
          <a:p>
            <a:pPr algn="r"/>
            <a:r>
              <a:rPr lang="en-US" sz="1200" b="0" dirty="0">
                <a:solidFill>
                  <a:schemeClr val="bg2"/>
                </a:solidFill>
                <a:cs typeface="Arial" charset="0"/>
              </a:rPr>
              <a:t>HCV genotype 1</a:t>
            </a:r>
          </a:p>
          <a:p>
            <a:pPr algn="r"/>
            <a:r>
              <a:rPr lang="en-US" sz="1200" b="0" dirty="0">
                <a:solidFill>
                  <a:schemeClr val="bg2"/>
                </a:solidFill>
                <a:cs typeface="Arial" charset="0"/>
              </a:rPr>
              <a:t>Overall SVR = 59%</a:t>
            </a:r>
          </a:p>
        </p:txBody>
      </p:sp>
      <p:sp>
        <p:nvSpPr>
          <p:cNvPr id="3089" name="TextBox 6"/>
          <p:cNvSpPr txBox="1">
            <a:spLocks noChangeArrowheads="1"/>
          </p:cNvSpPr>
          <p:nvPr/>
        </p:nvSpPr>
        <p:spPr bwMode="auto">
          <a:xfrm>
            <a:off x="6704048" y="6089167"/>
            <a:ext cx="1751194" cy="4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b="0">
                <a:solidFill>
                  <a:schemeClr val="bg2"/>
                </a:solidFill>
                <a:cs typeface="Arial" charset="0"/>
              </a:rPr>
              <a:t>Likelihood ratio Chi</a:t>
            </a:r>
            <a:r>
              <a:rPr lang="en-US" sz="1100" b="0" baseline="3000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sz="1100" b="0">
                <a:solidFill>
                  <a:schemeClr val="bg2"/>
                </a:solidFill>
                <a:cs typeface="Arial" charset="0"/>
              </a:rPr>
              <a:t> = 55  </a:t>
            </a:r>
          </a:p>
          <a:p>
            <a:pPr algn="r"/>
            <a:r>
              <a:rPr lang="en-US" sz="1100" b="0">
                <a:solidFill>
                  <a:schemeClr val="bg2"/>
                </a:solidFill>
                <a:cs typeface="Arial" charset="0"/>
              </a:rPr>
              <a:t>p&lt;0.0001</a:t>
            </a:r>
          </a:p>
        </p:txBody>
      </p:sp>
      <p:sp>
        <p:nvSpPr>
          <p:cNvPr id="3094" name="TextBox 22"/>
          <p:cNvSpPr txBox="1">
            <a:spLocks noChangeArrowheads="1"/>
          </p:cNvSpPr>
          <p:nvPr/>
        </p:nvSpPr>
        <p:spPr bwMode="auto">
          <a:xfrm>
            <a:off x="287475" y="6108383"/>
            <a:ext cx="2952750" cy="2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i="1" dirty="0">
                <a:solidFill>
                  <a:schemeClr val="bg2"/>
                </a:solidFill>
                <a:cs typeface="Arial" charset="0"/>
              </a:rPr>
              <a:t>Darling et al. </a:t>
            </a:r>
            <a:r>
              <a:rPr lang="en-US" sz="1200" b="0" i="1" dirty="0" err="1">
                <a:solidFill>
                  <a:schemeClr val="bg2"/>
                </a:solidFill>
                <a:cs typeface="Arial" charset="0"/>
              </a:rPr>
              <a:t>Hepatology</a:t>
            </a:r>
            <a:r>
              <a:rPr lang="en-US" sz="1200" b="0" i="1" dirty="0">
                <a:solidFill>
                  <a:schemeClr val="bg2"/>
                </a:solidFill>
                <a:cs typeface="Arial" charset="0"/>
              </a:rPr>
              <a:t> 2011; 53:14-22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4254"/>
            <a:ext cx="8229600" cy="4525963"/>
          </a:xfrm>
          <a:noFill/>
        </p:spPr>
        <p:txBody>
          <a:bodyPr/>
          <a:lstStyle/>
          <a:p>
            <a:r>
              <a:rPr lang="en-US" dirty="0" smtClean="0"/>
              <a:t>Evaluate the relationship of </a:t>
            </a:r>
            <a:r>
              <a:rPr lang="en-US" i="1" dirty="0" smtClean="0"/>
              <a:t>IL28B</a:t>
            </a:r>
            <a:r>
              <a:rPr lang="en-US" dirty="0" smtClean="0"/>
              <a:t> genotype and/or pre-treatment serum IP-10 level with on-treatment virologic response up to Week 24 in the TMC435 PILLAR study</a:t>
            </a:r>
          </a:p>
          <a:p>
            <a:pPr lvl="1"/>
            <a:r>
              <a:rPr lang="en-US" sz="2200" dirty="0" smtClean="0"/>
              <a:t>TMC435 is a once-daily oral HCV NS3/4A protease inhibitor </a:t>
            </a:r>
          </a:p>
          <a:p>
            <a:pPr lvl="1"/>
            <a:r>
              <a:rPr lang="en-US" sz="2200" dirty="0" smtClean="0"/>
              <a:t>PILLAR (TMC435-C205; NCT00882908) is a Phase </a:t>
            </a:r>
            <a:r>
              <a:rPr lang="en-US" sz="2200" dirty="0" err="1" smtClean="0"/>
              <a:t>IIb</a:t>
            </a:r>
            <a:r>
              <a:rPr lang="en-US" sz="2200" dirty="0" smtClean="0"/>
              <a:t>, </a:t>
            </a:r>
            <a:r>
              <a:rPr lang="en-US" sz="2200" dirty="0" err="1" smtClean="0"/>
              <a:t>randomised</a:t>
            </a:r>
            <a:r>
              <a:rPr lang="en-US" sz="2200" dirty="0" smtClean="0"/>
              <a:t>, double-blind, placebo-controlled study in treatment-naïve genotype 1 HCV patients treated with TMC435 in combination with </a:t>
            </a:r>
            <a:r>
              <a:rPr lang="en-US" sz="2200" dirty="0" err="1" smtClean="0"/>
              <a:t>PegIFN</a:t>
            </a:r>
            <a:r>
              <a:rPr lang="en-US" sz="2200" dirty="0" smtClean="0"/>
              <a:t>/RBV</a:t>
            </a:r>
          </a:p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i="1" dirty="0" smtClean="0"/>
              <a:t>IL28B</a:t>
            </a:r>
            <a:r>
              <a:rPr lang="en-GB" sz="3000" dirty="0" smtClean="0"/>
              <a:t> and IP-10 analyses: Objective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6273781" y="5390825"/>
            <a:ext cx="1824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i="1" dirty="0">
                <a:solidFill>
                  <a:schemeClr val="bg2"/>
                </a:solidFill>
                <a:cs typeface="Arial" charset="0"/>
              </a:rPr>
              <a:t>Fried et al. AASLD 2010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247775" y="6611938"/>
            <a:ext cx="7896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rs12979860 polymorphism; 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en-US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PegIFN, 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ribavirin.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PILLAR study design</a:t>
            </a:r>
            <a:endParaRPr lang="en-GB" smtClean="0"/>
          </a:p>
        </p:txBody>
      </p:sp>
      <p:sp>
        <p:nvSpPr>
          <p:cNvPr id="4099" name="TextBox 48"/>
          <p:cNvSpPr txBox="1">
            <a:spLocks noChangeArrowheads="1"/>
          </p:cNvSpPr>
          <p:nvPr/>
        </p:nvSpPr>
        <p:spPr bwMode="auto">
          <a:xfrm>
            <a:off x="1020763" y="6227763"/>
            <a:ext cx="80597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Pbo24/PR48,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placebo and PegIFN/RBV for 24 weeks followed by PegIFN/RBV for 24 weeks; 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TMC12/PR24,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TMC435 + PegIFN/RBV for 12 weeks followed by PegIFN/RBV for 24 weeks (PegIFN/RBV</a:t>
            </a:r>
            <a:r>
              <a:rPr lang="nl-BE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peginterferon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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-2a [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180 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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g/wk]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+ ribavirin [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1000–1200 mg/day])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TMC24/PR24,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TMC435 + PegIFN/RBV for 24 weeks;</a:t>
            </a:r>
            <a:r>
              <a:rPr lang="nl-BE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all TMC435 doses administered once-daily; </a:t>
            </a:r>
            <a:r>
              <a:rPr lang="nl-BE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FU,</a:t>
            </a:r>
            <a:r>
              <a:rPr lang="nl-BE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follow-up; </a:t>
            </a:r>
            <a:r>
              <a:rPr lang="en-GB" sz="1000" i="1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rs12979860 polymorphism; 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inducible protein 10; </a:t>
            </a:r>
            <a:r>
              <a:rPr lang="nl-BE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ITT,</a:t>
            </a:r>
            <a:r>
              <a:rPr lang="nl-BE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intent to treat; </a:t>
            </a:r>
            <a:r>
              <a:rPr lang="nl-BE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Pbo,</a:t>
            </a:r>
            <a:r>
              <a:rPr lang="nl-BE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placebo; </a:t>
            </a:r>
            <a:r>
              <a:rPr lang="nl-BE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TMC,</a:t>
            </a:r>
            <a:r>
              <a:rPr lang="nl-BE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TMC435.</a:t>
            </a: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4675" y="2925910"/>
            <a:ext cx="1404938" cy="404813"/>
          </a:xfrm>
          <a:prstGeom prst="roundRect">
            <a:avLst>
              <a:gd name="adj" fmla="val 16667"/>
            </a:avLst>
          </a:prstGeom>
          <a:solidFill>
            <a:srgbClr val="E9983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latin typeface="Arial" pitchFamily="34" charset="0"/>
              <a:ea typeface="+mn-ea"/>
            </a:endParaRPr>
          </a:p>
        </p:txBody>
      </p:sp>
      <p:sp>
        <p:nvSpPr>
          <p:cNvPr id="4101" name="AutoShape 24"/>
          <p:cNvSpPr>
            <a:spLocks noChangeArrowheads="1"/>
          </p:cNvSpPr>
          <p:nvPr/>
        </p:nvSpPr>
        <p:spPr bwMode="auto">
          <a:xfrm>
            <a:off x="1833563" y="1855935"/>
            <a:ext cx="1404937" cy="404813"/>
          </a:xfrm>
          <a:prstGeom prst="roundRect">
            <a:avLst>
              <a:gd name="adj" fmla="val 16667"/>
            </a:avLst>
          </a:prstGeom>
          <a:solidFill>
            <a:srgbClr val="007BC3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1400" b="0">
              <a:cs typeface="Arial" charset="0"/>
            </a:endParaRPr>
          </a:p>
        </p:txBody>
      </p:sp>
      <p:sp>
        <p:nvSpPr>
          <p:cNvPr id="4102" name="AutoShape 40"/>
          <p:cNvSpPr>
            <a:spLocks noChangeArrowheads="1"/>
          </p:cNvSpPr>
          <p:nvPr/>
        </p:nvSpPr>
        <p:spPr bwMode="auto">
          <a:xfrm>
            <a:off x="3297238" y="1855935"/>
            <a:ext cx="1404937" cy="404813"/>
          </a:xfrm>
          <a:prstGeom prst="roundRect">
            <a:avLst>
              <a:gd name="adj" fmla="val 16667"/>
            </a:avLst>
          </a:prstGeom>
          <a:solidFill>
            <a:srgbClr val="606A74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1400" b="0">
              <a:cs typeface="Arial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064250" y="4048273"/>
            <a:ext cx="1339850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latin typeface="Arial" pitchFamily="34" charset="0"/>
              <a:ea typeface="+mn-ea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704850" y="4761060"/>
            <a:ext cx="110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Week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cxnSp>
        <p:nvCxnSpPr>
          <p:cNvPr id="4105" name="Straight Connector 37"/>
          <p:cNvCxnSpPr>
            <a:cxnSpLocks noChangeShapeType="1"/>
          </p:cNvCxnSpPr>
          <p:nvPr/>
        </p:nvCxnSpPr>
        <p:spPr bwMode="auto">
          <a:xfrm>
            <a:off x="1855788" y="4530873"/>
            <a:ext cx="0" cy="238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06" name="Straight Connector 38"/>
          <p:cNvCxnSpPr>
            <a:cxnSpLocks noChangeShapeType="1"/>
          </p:cNvCxnSpPr>
          <p:nvPr/>
        </p:nvCxnSpPr>
        <p:spPr bwMode="auto">
          <a:xfrm flipH="1">
            <a:off x="3276600" y="4529285"/>
            <a:ext cx="3175" cy="24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sp>
        <p:nvSpPr>
          <p:cNvPr id="4107" name="TextBox 110"/>
          <p:cNvSpPr txBox="1">
            <a:spLocks noChangeArrowheads="1"/>
          </p:cNvSpPr>
          <p:nvPr/>
        </p:nvSpPr>
        <p:spPr bwMode="auto">
          <a:xfrm>
            <a:off x="1687513" y="4791223"/>
            <a:ext cx="33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BE">
                <a:cs typeface="Arial" charset="0"/>
              </a:rPr>
              <a:t>0</a:t>
            </a:r>
            <a:endParaRPr lang="en-US">
              <a:cs typeface="Arial" charset="0"/>
            </a:endParaRPr>
          </a:p>
        </p:txBody>
      </p:sp>
      <p:sp>
        <p:nvSpPr>
          <p:cNvPr id="4108" name="TextBox 111"/>
          <p:cNvSpPr txBox="1">
            <a:spLocks noChangeArrowheads="1"/>
          </p:cNvSpPr>
          <p:nvPr/>
        </p:nvSpPr>
        <p:spPr bwMode="auto">
          <a:xfrm>
            <a:off x="3052763" y="4791223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BE">
                <a:cs typeface="Arial" charset="0"/>
              </a:rPr>
              <a:t>12</a:t>
            </a:r>
            <a:endParaRPr lang="en-US">
              <a:cs typeface="Arial" charset="0"/>
            </a:endParaRPr>
          </a:p>
        </p:txBody>
      </p:sp>
      <p:sp>
        <p:nvSpPr>
          <p:cNvPr id="4109" name="TextBox 112"/>
          <p:cNvSpPr txBox="1">
            <a:spLocks noChangeArrowheads="1"/>
          </p:cNvSpPr>
          <p:nvPr/>
        </p:nvSpPr>
        <p:spPr bwMode="auto">
          <a:xfrm>
            <a:off x="4525963" y="4783285"/>
            <a:ext cx="436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BE">
                <a:cs typeface="Arial" charset="0"/>
              </a:rPr>
              <a:t>24</a:t>
            </a:r>
            <a:endParaRPr lang="en-US">
              <a:cs typeface="Arial" charset="0"/>
            </a:endParaRPr>
          </a:p>
        </p:txBody>
      </p:sp>
      <p:sp>
        <p:nvSpPr>
          <p:cNvPr id="17" name="TextBox 113"/>
          <p:cNvSpPr txBox="1">
            <a:spLocks noChangeArrowheads="1"/>
          </p:cNvSpPr>
          <p:nvPr/>
        </p:nvSpPr>
        <p:spPr bwMode="auto">
          <a:xfrm>
            <a:off x="7105650" y="4768998"/>
            <a:ext cx="60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72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18" name="TextBox 114"/>
          <p:cNvSpPr txBox="1">
            <a:spLocks noChangeArrowheads="1"/>
          </p:cNvSpPr>
          <p:nvPr/>
        </p:nvSpPr>
        <p:spPr bwMode="auto">
          <a:xfrm>
            <a:off x="5767388" y="4783285"/>
            <a:ext cx="601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nl-BE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48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22813" y="4529285"/>
            <a:ext cx="2673350" cy="241300"/>
            <a:chOff x="4861515" y="3907982"/>
            <a:chExt cx="2886075" cy="241300"/>
          </a:xfrm>
        </p:grpSpPr>
        <p:cxnSp>
          <p:nvCxnSpPr>
            <p:cNvPr id="9" name="Straight Connector 33"/>
            <p:cNvCxnSpPr>
              <a:cxnSpLocks noChangeShapeType="1"/>
            </p:cNvCxnSpPr>
            <p:nvPr/>
          </p:nvCxnSpPr>
          <p:spPr bwMode="auto">
            <a:xfrm flipV="1">
              <a:off x="4861515" y="4027045"/>
              <a:ext cx="2886075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4182" name="Straight Connector 39"/>
            <p:cNvCxnSpPr>
              <a:cxnSpLocks noChangeShapeType="1"/>
            </p:cNvCxnSpPr>
            <p:nvPr/>
          </p:nvCxnSpPr>
          <p:spPr bwMode="auto">
            <a:xfrm rot="5400000">
              <a:off x="4751184" y="4027838"/>
              <a:ext cx="24130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Straight Connector 40"/>
            <p:cNvCxnSpPr>
              <a:cxnSpLocks noChangeShapeType="1"/>
            </p:cNvCxnSpPr>
            <p:nvPr/>
          </p:nvCxnSpPr>
          <p:spPr bwMode="auto">
            <a:xfrm rot="5400000">
              <a:off x="7624370" y="4027775"/>
              <a:ext cx="241300" cy="1713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9" name="Straight Connector 40"/>
            <p:cNvCxnSpPr>
              <a:cxnSpLocks noChangeShapeType="1"/>
            </p:cNvCxnSpPr>
            <p:nvPr/>
          </p:nvCxnSpPr>
          <p:spPr bwMode="auto">
            <a:xfrm rot="5400000">
              <a:off x="6181332" y="4027775"/>
              <a:ext cx="241300" cy="1713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</p:cxnSp>
      </p:grpSp>
      <p:sp>
        <p:nvSpPr>
          <p:cNvPr id="4113" name="AutoShape 40"/>
          <p:cNvSpPr>
            <a:spLocks noChangeArrowheads="1"/>
          </p:cNvSpPr>
          <p:nvPr/>
        </p:nvSpPr>
        <p:spPr bwMode="auto">
          <a:xfrm>
            <a:off x="1833563" y="4048273"/>
            <a:ext cx="2865437" cy="360362"/>
          </a:xfrm>
          <a:prstGeom prst="roundRect">
            <a:avLst>
              <a:gd name="adj" fmla="val 16667"/>
            </a:avLst>
          </a:prstGeom>
          <a:solidFill>
            <a:srgbClr val="606A74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1400" b="0">
              <a:cs typeface="Arial" charset="0"/>
            </a:endParaRPr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1833563" y="3386285"/>
            <a:ext cx="2865437" cy="360363"/>
          </a:xfrm>
          <a:prstGeom prst="roundRect">
            <a:avLst>
              <a:gd name="adj" fmla="val 16667"/>
            </a:avLst>
          </a:prstGeom>
          <a:solidFill>
            <a:srgbClr val="E9983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1400" b="0">
              <a:cs typeface="Arial" charset="0"/>
            </a:endParaRPr>
          </a:p>
        </p:txBody>
      </p:sp>
      <p:sp>
        <p:nvSpPr>
          <p:cNvPr id="4115" name="AutoShape 24"/>
          <p:cNvSpPr>
            <a:spLocks noChangeArrowheads="1"/>
          </p:cNvSpPr>
          <p:nvPr/>
        </p:nvSpPr>
        <p:spPr bwMode="auto">
          <a:xfrm>
            <a:off x="1833563" y="2306785"/>
            <a:ext cx="2865437" cy="360363"/>
          </a:xfrm>
          <a:prstGeom prst="roundRect">
            <a:avLst>
              <a:gd name="adj" fmla="val 16667"/>
            </a:avLst>
          </a:prstGeom>
          <a:solidFill>
            <a:srgbClr val="007BC3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1400" b="0">
              <a:cs typeface="Arial" charset="0"/>
            </a:endParaRPr>
          </a:p>
        </p:txBody>
      </p:sp>
      <p:sp>
        <p:nvSpPr>
          <p:cNvPr id="4116" name="Text Box 42"/>
          <p:cNvSpPr txBox="1">
            <a:spLocks noChangeArrowheads="1"/>
          </p:cNvSpPr>
          <p:nvPr/>
        </p:nvSpPr>
        <p:spPr bwMode="auto">
          <a:xfrm>
            <a:off x="2206625" y="4097485"/>
            <a:ext cx="2124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Pbo &amp; PegIFN/RBV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7" name="Text Box 18"/>
          <p:cNvSpPr txBox="1">
            <a:spLocks noChangeArrowheads="1"/>
          </p:cNvSpPr>
          <p:nvPr/>
        </p:nvSpPr>
        <p:spPr bwMode="auto">
          <a:xfrm>
            <a:off x="1765300" y="1841648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TMC435 75 mg     &amp; PegIFN/RBV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8" name="Text Box 18"/>
          <p:cNvSpPr txBox="1">
            <a:spLocks noChangeArrowheads="1"/>
          </p:cNvSpPr>
          <p:nvPr/>
        </p:nvSpPr>
        <p:spPr bwMode="auto">
          <a:xfrm>
            <a:off x="2005013" y="2344885"/>
            <a:ext cx="2573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TMC435 75 mg &amp; PegIFN/RBV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9" name="Text Box 18"/>
          <p:cNvSpPr txBox="1">
            <a:spLocks noChangeArrowheads="1"/>
          </p:cNvSpPr>
          <p:nvPr/>
        </p:nvSpPr>
        <p:spPr bwMode="auto">
          <a:xfrm>
            <a:off x="2014538" y="3448198"/>
            <a:ext cx="2530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cs typeface="Arial" charset="0"/>
              </a:rPr>
              <a:t>TMC435 150 mg &amp; PegIFN/RBV</a:t>
            </a:r>
            <a:endParaRPr lang="en-US" sz="1200">
              <a:cs typeface="Arial" charset="0"/>
            </a:endParaRPr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>
            <a:off x="4748213" y="4048273"/>
            <a:ext cx="1301750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21" name="Text Box 42"/>
          <p:cNvSpPr txBox="1">
            <a:spLocks noChangeArrowheads="1"/>
          </p:cNvSpPr>
          <p:nvPr/>
        </p:nvSpPr>
        <p:spPr bwMode="auto">
          <a:xfrm>
            <a:off x="4778375" y="4086373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PegIFN/RBV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" name="TextBox 143"/>
          <p:cNvSpPr txBox="1">
            <a:spLocks noChangeArrowheads="1"/>
          </p:cNvSpPr>
          <p:nvPr/>
        </p:nvSpPr>
        <p:spPr bwMode="auto">
          <a:xfrm>
            <a:off x="7372350" y="1946423"/>
            <a:ext cx="525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N=78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34" name="TextBox 145"/>
          <p:cNvSpPr txBox="1">
            <a:spLocks noChangeArrowheads="1"/>
          </p:cNvSpPr>
          <p:nvPr/>
        </p:nvSpPr>
        <p:spPr bwMode="auto">
          <a:xfrm>
            <a:off x="7372350" y="2352823"/>
            <a:ext cx="525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N=75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35" name="TextBox 146"/>
          <p:cNvSpPr txBox="1">
            <a:spLocks noChangeArrowheads="1"/>
          </p:cNvSpPr>
          <p:nvPr/>
        </p:nvSpPr>
        <p:spPr bwMode="auto">
          <a:xfrm>
            <a:off x="7372350" y="3432323"/>
            <a:ext cx="525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N=79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36" name="TextBox 147"/>
          <p:cNvSpPr txBox="1">
            <a:spLocks noChangeArrowheads="1"/>
          </p:cNvSpPr>
          <p:nvPr/>
        </p:nvSpPr>
        <p:spPr bwMode="auto">
          <a:xfrm>
            <a:off x="7372350" y="4113360"/>
            <a:ext cx="525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N=77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38" name="TextBox 143"/>
          <p:cNvSpPr txBox="1">
            <a:spLocks noChangeArrowheads="1"/>
          </p:cNvSpPr>
          <p:nvPr/>
        </p:nvSpPr>
        <p:spPr bwMode="auto">
          <a:xfrm>
            <a:off x="7345363" y="1640035"/>
            <a:ext cx="5794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N=ITT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4127" name="TextBox 151"/>
          <p:cNvSpPr txBox="1">
            <a:spLocks noChangeArrowheads="1"/>
          </p:cNvSpPr>
          <p:nvPr/>
        </p:nvSpPr>
        <p:spPr bwMode="auto">
          <a:xfrm>
            <a:off x="-19050" y="1897210"/>
            <a:ext cx="187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charset="0"/>
              </a:rPr>
              <a:t>TMC12/PR24 </a:t>
            </a:r>
            <a:r>
              <a:rPr lang="en-GB" sz="1400">
                <a:solidFill>
                  <a:srgbClr val="007BC3"/>
                </a:solidFill>
                <a:cs typeface="Arial" charset="0"/>
              </a:rPr>
              <a:t>75 mg</a:t>
            </a:r>
            <a:endParaRPr lang="en-US" sz="1400">
              <a:solidFill>
                <a:srgbClr val="007BC3"/>
              </a:solidFill>
              <a:cs typeface="Arial" charset="0"/>
            </a:endParaRPr>
          </a:p>
        </p:txBody>
      </p:sp>
      <p:sp>
        <p:nvSpPr>
          <p:cNvPr id="4128" name="TextBox 153"/>
          <p:cNvSpPr txBox="1">
            <a:spLocks noChangeArrowheads="1"/>
          </p:cNvSpPr>
          <p:nvPr/>
        </p:nvSpPr>
        <p:spPr bwMode="auto">
          <a:xfrm>
            <a:off x="-19050" y="2303610"/>
            <a:ext cx="187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>
                <a:cs typeface="Arial" charset="0"/>
              </a:rPr>
              <a:t>TMC24/PR24 </a:t>
            </a:r>
            <a:r>
              <a:rPr lang="en-GB" sz="1400">
                <a:solidFill>
                  <a:srgbClr val="007BC3"/>
                </a:solidFill>
                <a:cs typeface="Arial" charset="0"/>
              </a:rPr>
              <a:t>75 mg</a:t>
            </a:r>
            <a:endParaRPr lang="en-US" sz="1400">
              <a:solidFill>
                <a:srgbClr val="007BC3"/>
              </a:solidFill>
              <a:cs typeface="Arial" charset="0"/>
            </a:endParaRPr>
          </a:p>
        </p:txBody>
      </p:sp>
      <p:sp>
        <p:nvSpPr>
          <p:cNvPr id="41" name="TextBox 154"/>
          <p:cNvSpPr txBox="1">
            <a:spLocks noChangeArrowheads="1"/>
          </p:cNvSpPr>
          <p:nvPr/>
        </p:nvSpPr>
        <p:spPr bwMode="auto">
          <a:xfrm>
            <a:off x="87313" y="3370410"/>
            <a:ext cx="177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200" dirty="0">
                <a:latin typeface="Arial" pitchFamily="34" charset="0"/>
                <a:ea typeface="+mn-ea"/>
              </a:rPr>
              <a:t>TMC24/PR24</a:t>
            </a:r>
            <a:r>
              <a:rPr lang="en-GB" sz="1200" dirty="0">
                <a:solidFill>
                  <a:schemeClr val="tx2"/>
                </a:solidFill>
                <a:latin typeface="Arial" pitchFamily="34" charset="0"/>
                <a:ea typeface="+mn-ea"/>
              </a:rPr>
              <a:t> </a:t>
            </a:r>
            <a:r>
              <a:rPr lang="en-GB" sz="1400" dirty="0">
                <a:solidFill>
                  <a:srgbClr val="E99838"/>
                </a:solidFill>
                <a:latin typeface="Arial" pitchFamily="34" charset="0"/>
                <a:ea typeface="+mn-ea"/>
              </a:rPr>
              <a:t>150 mg</a:t>
            </a:r>
            <a:endParaRPr lang="en-US" sz="1400" dirty="0">
              <a:solidFill>
                <a:srgbClr val="E99838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30" name="TextBox 155"/>
          <p:cNvSpPr txBox="1">
            <a:spLocks noChangeArrowheads="1"/>
          </p:cNvSpPr>
          <p:nvPr/>
        </p:nvSpPr>
        <p:spPr bwMode="auto">
          <a:xfrm>
            <a:off x="665163" y="4081610"/>
            <a:ext cx="115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>
                <a:solidFill>
                  <a:srgbClr val="606A74"/>
                </a:solidFill>
                <a:cs typeface="Arial" charset="0"/>
              </a:rPr>
              <a:t>Pbo24</a:t>
            </a:r>
            <a:r>
              <a:rPr lang="en-GB" sz="1200">
                <a:solidFill>
                  <a:srgbClr val="00B050"/>
                </a:solidFill>
                <a:cs typeface="Arial" charset="0"/>
              </a:rPr>
              <a:t> </a:t>
            </a:r>
            <a:r>
              <a:rPr lang="en-GB" sz="1200">
                <a:cs typeface="Arial" charset="0"/>
              </a:rPr>
              <a:t>/ PR48</a:t>
            </a:r>
            <a:endParaRPr lang="en-US" sz="1200">
              <a:cs typeface="Arial" charset="0"/>
            </a:endParaRPr>
          </a:p>
        </p:txBody>
      </p:sp>
      <p:sp>
        <p:nvSpPr>
          <p:cNvPr id="4131" name="Text Box 42"/>
          <p:cNvSpPr txBox="1">
            <a:spLocks noChangeArrowheads="1"/>
          </p:cNvSpPr>
          <p:nvPr/>
        </p:nvSpPr>
        <p:spPr bwMode="auto">
          <a:xfrm>
            <a:off x="3278188" y="1836885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Pbo &amp; PegIFN/RBV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32" name="AutoShape 40"/>
          <p:cNvSpPr>
            <a:spLocks noChangeArrowheads="1"/>
          </p:cNvSpPr>
          <p:nvPr/>
        </p:nvSpPr>
        <p:spPr bwMode="auto">
          <a:xfrm>
            <a:off x="3297238" y="2925910"/>
            <a:ext cx="1404937" cy="404813"/>
          </a:xfrm>
          <a:prstGeom prst="roundRect">
            <a:avLst>
              <a:gd name="adj" fmla="val 16667"/>
            </a:avLst>
          </a:prstGeom>
          <a:solidFill>
            <a:srgbClr val="606A74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1400" b="0">
              <a:cs typeface="Arial" charset="0"/>
            </a:endParaRPr>
          </a:p>
        </p:txBody>
      </p:sp>
      <p:sp>
        <p:nvSpPr>
          <p:cNvPr id="4133" name="Text Box 18"/>
          <p:cNvSpPr txBox="1">
            <a:spLocks noChangeArrowheads="1"/>
          </p:cNvSpPr>
          <p:nvPr/>
        </p:nvSpPr>
        <p:spPr bwMode="auto">
          <a:xfrm>
            <a:off x="1858963" y="291321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cs typeface="Arial" charset="0"/>
              </a:rPr>
              <a:t>TMC435 150 mg   &amp; PegIFN/RBV</a:t>
            </a:r>
            <a:endParaRPr lang="en-US" sz="1200">
              <a:cs typeface="Arial" charset="0"/>
            </a:endParaRPr>
          </a:p>
        </p:txBody>
      </p:sp>
      <p:sp>
        <p:nvSpPr>
          <p:cNvPr id="4134" name="Text Box 42"/>
          <p:cNvSpPr txBox="1">
            <a:spLocks noChangeArrowheads="1"/>
          </p:cNvSpPr>
          <p:nvPr/>
        </p:nvSpPr>
        <p:spPr bwMode="auto">
          <a:xfrm>
            <a:off x="3300413" y="2908448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Pbo &amp; PegIFN/RBV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9" name="TextBox 144"/>
          <p:cNvSpPr txBox="1">
            <a:spLocks noChangeArrowheads="1"/>
          </p:cNvSpPr>
          <p:nvPr/>
        </p:nvSpPr>
        <p:spPr bwMode="auto">
          <a:xfrm>
            <a:off x="7372350" y="3014810"/>
            <a:ext cx="525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</a:rPr>
              <a:t>N=77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50" name="TextBox 152"/>
          <p:cNvSpPr txBox="1">
            <a:spLocks noChangeArrowheads="1"/>
          </p:cNvSpPr>
          <p:nvPr/>
        </p:nvSpPr>
        <p:spPr bwMode="auto">
          <a:xfrm>
            <a:off x="76200" y="2975123"/>
            <a:ext cx="178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200" dirty="0">
                <a:latin typeface="Arial" pitchFamily="34" charset="0"/>
                <a:ea typeface="+mn-ea"/>
              </a:rPr>
              <a:t>TMC12/PR24 </a:t>
            </a:r>
            <a:r>
              <a:rPr lang="en-GB" sz="1400" dirty="0">
                <a:solidFill>
                  <a:srgbClr val="E99838"/>
                </a:solidFill>
                <a:latin typeface="Arial" pitchFamily="34" charset="0"/>
                <a:ea typeface="+mn-ea"/>
              </a:rPr>
              <a:t>150 mg</a:t>
            </a:r>
            <a:endParaRPr lang="en-US" sz="1400" dirty="0">
              <a:solidFill>
                <a:srgbClr val="E99838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37" name="Text Box 42"/>
          <p:cNvSpPr txBox="1">
            <a:spLocks noChangeArrowheads="1"/>
          </p:cNvSpPr>
          <p:nvPr/>
        </p:nvSpPr>
        <p:spPr bwMode="auto">
          <a:xfrm>
            <a:off x="6030913" y="4076848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5372100" y="2994173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5372100" y="2349648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140" name="Straight Connector 38"/>
          <p:cNvCxnSpPr>
            <a:cxnSpLocks noChangeShapeType="1"/>
          </p:cNvCxnSpPr>
          <p:nvPr/>
        </p:nvCxnSpPr>
        <p:spPr bwMode="auto">
          <a:xfrm flipH="1">
            <a:off x="2281238" y="4543573"/>
            <a:ext cx="3175" cy="24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sp>
        <p:nvSpPr>
          <p:cNvPr id="4141" name="TextBox 111"/>
          <p:cNvSpPr txBox="1">
            <a:spLocks noChangeArrowheads="1"/>
          </p:cNvSpPr>
          <p:nvPr/>
        </p:nvSpPr>
        <p:spPr bwMode="auto">
          <a:xfrm>
            <a:off x="2068513" y="4783285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BE">
                <a:cs typeface="Arial" charset="0"/>
              </a:rPr>
              <a:t>4</a:t>
            </a:r>
            <a:endParaRPr lang="en-US">
              <a:cs typeface="Arial" charset="0"/>
            </a:endParaRPr>
          </a:p>
        </p:txBody>
      </p:sp>
      <p:sp>
        <p:nvSpPr>
          <p:cNvPr id="4142" name="TextBox 143"/>
          <p:cNvSpPr txBox="1">
            <a:spLocks noChangeArrowheads="1"/>
          </p:cNvSpPr>
          <p:nvPr/>
        </p:nvSpPr>
        <p:spPr bwMode="auto">
          <a:xfrm>
            <a:off x="8270875" y="1930548"/>
            <a:ext cx="550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>
                <a:solidFill>
                  <a:schemeClr val="accent2"/>
                </a:solidFill>
                <a:cs typeface="Arial" charset="0"/>
              </a:rPr>
              <a:t>N=58</a:t>
            </a:r>
            <a:endParaRPr lang="en-US" sz="12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43" name="TextBox 145"/>
          <p:cNvSpPr txBox="1">
            <a:spLocks noChangeArrowheads="1"/>
          </p:cNvSpPr>
          <p:nvPr/>
        </p:nvSpPr>
        <p:spPr bwMode="auto">
          <a:xfrm>
            <a:off x="8270875" y="2349648"/>
            <a:ext cx="550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>
                <a:solidFill>
                  <a:schemeClr val="accent2"/>
                </a:solidFill>
                <a:cs typeface="Arial" charset="0"/>
              </a:rPr>
              <a:t>N=51</a:t>
            </a:r>
            <a:endParaRPr lang="en-US" sz="12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44" name="TextBox 146"/>
          <p:cNvSpPr txBox="1">
            <a:spLocks noChangeArrowheads="1"/>
          </p:cNvSpPr>
          <p:nvPr/>
        </p:nvSpPr>
        <p:spPr bwMode="auto">
          <a:xfrm>
            <a:off x="8270875" y="3433910"/>
            <a:ext cx="550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>
                <a:solidFill>
                  <a:schemeClr val="accent2"/>
                </a:solidFill>
                <a:cs typeface="Arial" charset="0"/>
              </a:rPr>
              <a:t>N=52</a:t>
            </a:r>
            <a:endParaRPr lang="en-US" sz="12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45" name="TextBox 147"/>
          <p:cNvSpPr txBox="1">
            <a:spLocks noChangeArrowheads="1"/>
          </p:cNvSpPr>
          <p:nvPr/>
        </p:nvSpPr>
        <p:spPr bwMode="auto">
          <a:xfrm>
            <a:off x="8270875" y="4113360"/>
            <a:ext cx="550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>
                <a:solidFill>
                  <a:schemeClr val="accent2"/>
                </a:solidFill>
                <a:cs typeface="Arial" charset="0"/>
              </a:rPr>
              <a:t>N=46</a:t>
            </a:r>
            <a:endParaRPr lang="en-US" sz="12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46" name="TextBox 144"/>
          <p:cNvSpPr txBox="1">
            <a:spLocks noChangeArrowheads="1"/>
          </p:cNvSpPr>
          <p:nvPr/>
        </p:nvSpPr>
        <p:spPr bwMode="auto">
          <a:xfrm>
            <a:off x="8270875" y="3013223"/>
            <a:ext cx="550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>
                <a:solidFill>
                  <a:schemeClr val="accent2"/>
                </a:solidFill>
                <a:cs typeface="Arial" charset="0"/>
              </a:rPr>
              <a:t>N=55</a:t>
            </a:r>
            <a:endParaRPr lang="en-US" sz="12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47" name="TextBox 67"/>
          <p:cNvSpPr txBox="1">
            <a:spLocks noChangeArrowheads="1"/>
          </p:cNvSpPr>
          <p:nvPr/>
        </p:nvSpPr>
        <p:spPr bwMode="auto">
          <a:xfrm>
            <a:off x="203200" y="5049695"/>
            <a:ext cx="87582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ts val="600"/>
              </a:spcBef>
              <a:buClr>
                <a:srgbClr val="007DC3"/>
              </a:buClr>
              <a:buSzPct val="70000"/>
            </a:pPr>
            <a:endParaRPr lang="en-US" b="0" dirty="0">
              <a:solidFill>
                <a:schemeClr val="bg2"/>
              </a:solidFill>
              <a:cs typeface="Arial" charset="0"/>
            </a:endParaRPr>
          </a:p>
          <a:p>
            <a:pPr marL="274638" indent="-274638">
              <a:spcBef>
                <a:spcPts val="600"/>
              </a:spcBef>
              <a:buClr>
                <a:srgbClr val="007DC3"/>
              </a:buClr>
              <a:buSzPct val="70000"/>
              <a:buFont typeface="Wingdings" charset="2"/>
              <a:buChar char="l"/>
            </a:pPr>
            <a:r>
              <a:rPr lang="en-GB" b="0" dirty="0">
                <a:solidFill>
                  <a:schemeClr val="bg2"/>
                </a:solidFill>
                <a:cs typeface="Arial" charset="0"/>
              </a:rPr>
              <a:t>For </a:t>
            </a:r>
            <a:r>
              <a:rPr lang="en-GB" b="0" i="1" dirty="0">
                <a:solidFill>
                  <a:schemeClr val="bg2"/>
                </a:solidFill>
                <a:cs typeface="Arial" charset="0"/>
              </a:rPr>
              <a:t>IL28B</a:t>
            </a:r>
            <a:r>
              <a:rPr lang="en-GB" b="0" dirty="0">
                <a:solidFill>
                  <a:schemeClr val="bg2"/>
                </a:solidFill>
                <a:cs typeface="Arial" charset="0"/>
              </a:rPr>
              <a:t> and IP-10 analyses, dose groups were pooled </a:t>
            </a:r>
            <a:endParaRPr lang="en-US" b="0" dirty="0">
              <a:solidFill>
                <a:schemeClr val="bg2"/>
              </a:solidFill>
              <a:cs typeface="Arial" charset="0"/>
            </a:endParaRPr>
          </a:p>
          <a:p>
            <a:pPr marL="274638" indent="-274638">
              <a:spcBef>
                <a:spcPts val="600"/>
              </a:spcBef>
              <a:buClr>
                <a:srgbClr val="007DC3"/>
              </a:buClr>
              <a:buSzPct val="70000"/>
              <a:buFont typeface="Wingdings" charset="2"/>
              <a:buChar char="l"/>
            </a:pPr>
            <a:r>
              <a:rPr lang="en-US" b="0" dirty="0">
                <a:solidFill>
                  <a:schemeClr val="bg2"/>
                </a:solidFill>
                <a:cs typeface="Arial" charset="0"/>
              </a:rPr>
              <a:t>68% of patients (262 out of 386) consented for DNA research (including </a:t>
            </a:r>
            <a:r>
              <a:rPr lang="en-US" b="0" i="1" dirty="0">
                <a:solidFill>
                  <a:schemeClr val="bg2"/>
                </a:solidFill>
                <a:cs typeface="Arial" charset="0"/>
              </a:rPr>
              <a:t>IL28B</a:t>
            </a:r>
            <a:r>
              <a:rPr lang="en-US" b="0" dirty="0">
                <a:solidFill>
                  <a:schemeClr val="bg2"/>
                </a:solidFill>
                <a:cs typeface="Arial" charset="0"/>
              </a:rPr>
              <a:t> genotyping)</a:t>
            </a:r>
          </a:p>
        </p:txBody>
      </p:sp>
      <p:cxnSp>
        <p:nvCxnSpPr>
          <p:cNvPr id="4148" name="Straight Connector 33"/>
          <p:cNvCxnSpPr>
            <a:cxnSpLocks noChangeShapeType="1"/>
          </p:cNvCxnSpPr>
          <p:nvPr/>
        </p:nvCxnSpPr>
        <p:spPr bwMode="auto">
          <a:xfrm flipV="1">
            <a:off x="1849438" y="4648348"/>
            <a:ext cx="287337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149" name="TextBox 67"/>
          <p:cNvSpPr txBox="1">
            <a:spLocks noChangeArrowheads="1"/>
          </p:cNvSpPr>
          <p:nvPr/>
        </p:nvSpPr>
        <p:spPr bwMode="auto">
          <a:xfrm>
            <a:off x="7918450" y="1436835"/>
            <a:ext cx="126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  <a:cs typeface="Arial" charset="0"/>
              </a:rPr>
              <a:t>Consented for DNA research</a:t>
            </a:r>
            <a:endParaRPr lang="en-US" sz="12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50" name="Text Box 42"/>
          <p:cNvSpPr txBox="1">
            <a:spLocks noChangeArrowheads="1"/>
          </p:cNvSpPr>
          <p:nvPr/>
        </p:nvSpPr>
        <p:spPr bwMode="auto">
          <a:xfrm>
            <a:off x="5360988" y="1922610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5" name="AutoShape 40"/>
          <p:cNvSpPr>
            <a:spLocks noChangeArrowheads="1"/>
          </p:cNvSpPr>
          <p:nvPr/>
        </p:nvSpPr>
        <p:spPr bwMode="auto">
          <a:xfrm>
            <a:off x="4735513" y="1866857"/>
            <a:ext cx="1301750" cy="17621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2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7" name="AutoShape 40"/>
          <p:cNvSpPr>
            <a:spLocks noChangeArrowheads="1"/>
          </p:cNvSpPr>
          <p:nvPr/>
        </p:nvSpPr>
        <p:spPr bwMode="auto">
          <a:xfrm>
            <a:off x="4732338" y="2075010"/>
            <a:ext cx="1301750" cy="1762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2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53" name="Text Box 42"/>
          <p:cNvSpPr txBox="1">
            <a:spLocks noChangeArrowheads="1"/>
          </p:cNvSpPr>
          <p:nvPr/>
        </p:nvSpPr>
        <p:spPr bwMode="auto">
          <a:xfrm>
            <a:off x="4732338" y="1814660"/>
            <a:ext cx="12239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>
                <a:solidFill>
                  <a:schemeClr val="bg1"/>
                </a:solidFill>
                <a:cs typeface="Arial" charset="0"/>
              </a:rPr>
              <a:t>PegIFN/RBV</a:t>
            </a:r>
            <a:endParaRPr lang="en-US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54" name="Text Box 42"/>
          <p:cNvSpPr txBox="1">
            <a:spLocks noChangeArrowheads="1"/>
          </p:cNvSpPr>
          <p:nvPr/>
        </p:nvSpPr>
        <p:spPr bwMode="auto">
          <a:xfrm>
            <a:off x="4699000" y="2016082"/>
            <a:ext cx="1403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0" name="AutoShape 30"/>
          <p:cNvSpPr>
            <a:spLocks noChangeArrowheads="1"/>
          </p:cNvSpPr>
          <p:nvPr/>
        </p:nvSpPr>
        <p:spPr bwMode="auto">
          <a:xfrm>
            <a:off x="6061075" y="1854348"/>
            <a:ext cx="1339850" cy="3825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latin typeface="Arial" pitchFamily="34" charset="0"/>
              <a:ea typeface="+mn-ea"/>
            </a:endParaRPr>
          </a:p>
        </p:txBody>
      </p:sp>
      <p:sp>
        <p:nvSpPr>
          <p:cNvPr id="4156" name="Text Box 42"/>
          <p:cNvSpPr txBox="1">
            <a:spLocks noChangeArrowheads="1"/>
          </p:cNvSpPr>
          <p:nvPr/>
        </p:nvSpPr>
        <p:spPr bwMode="auto">
          <a:xfrm>
            <a:off x="6027738" y="1900385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57" name="Text Box 42"/>
          <p:cNvSpPr txBox="1">
            <a:spLocks noChangeArrowheads="1"/>
          </p:cNvSpPr>
          <p:nvPr/>
        </p:nvSpPr>
        <p:spPr bwMode="auto">
          <a:xfrm>
            <a:off x="5367338" y="2351235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5" name="AutoShape 40"/>
          <p:cNvSpPr>
            <a:spLocks noChangeArrowheads="1"/>
          </p:cNvSpPr>
          <p:nvPr/>
        </p:nvSpPr>
        <p:spPr bwMode="auto">
          <a:xfrm>
            <a:off x="4740275" y="2295482"/>
            <a:ext cx="1301750" cy="17621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1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6" name="AutoShape 40"/>
          <p:cNvSpPr>
            <a:spLocks noChangeArrowheads="1"/>
          </p:cNvSpPr>
          <p:nvPr/>
        </p:nvSpPr>
        <p:spPr bwMode="auto">
          <a:xfrm>
            <a:off x="4738688" y="2503635"/>
            <a:ext cx="1301750" cy="1762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2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60" name="Text Box 42"/>
          <p:cNvSpPr txBox="1">
            <a:spLocks noChangeArrowheads="1"/>
          </p:cNvSpPr>
          <p:nvPr/>
        </p:nvSpPr>
        <p:spPr bwMode="auto">
          <a:xfrm>
            <a:off x="4738688" y="2243285"/>
            <a:ext cx="12239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>
                <a:solidFill>
                  <a:schemeClr val="bg1"/>
                </a:solidFill>
                <a:cs typeface="Arial" charset="0"/>
              </a:rPr>
              <a:t>PegIFN/RBV</a:t>
            </a:r>
            <a:endParaRPr lang="en-US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61" name="Text Box 42"/>
          <p:cNvSpPr txBox="1">
            <a:spLocks noChangeArrowheads="1"/>
          </p:cNvSpPr>
          <p:nvPr/>
        </p:nvSpPr>
        <p:spPr bwMode="auto">
          <a:xfrm>
            <a:off x="4705350" y="2444707"/>
            <a:ext cx="1403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9" name="AutoShape 30"/>
          <p:cNvSpPr>
            <a:spLocks noChangeArrowheads="1"/>
          </p:cNvSpPr>
          <p:nvPr/>
        </p:nvSpPr>
        <p:spPr bwMode="auto">
          <a:xfrm>
            <a:off x="6067425" y="2282973"/>
            <a:ext cx="1339850" cy="3825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latin typeface="Arial" pitchFamily="34" charset="0"/>
              <a:ea typeface="+mn-ea"/>
            </a:endParaRPr>
          </a:p>
        </p:txBody>
      </p:sp>
      <p:sp>
        <p:nvSpPr>
          <p:cNvPr id="4163" name="Text Box 42"/>
          <p:cNvSpPr txBox="1">
            <a:spLocks noChangeArrowheads="1"/>
          </p:cNvSpPr>
          <p:nvPr/>
        </p:nvSpPr>
        <p:spPr bwMode="auto">
          <a:xfrm>
            <a:off x="6034088" y="2329010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64" name="Text Box 42"/>
          <p:cNvSpPr txBox="1">
            <a:spLocks noChangeArrowheads="1"/>
          </p:cNvSpPr>
          <p:nvPr/>
        </p:nvSpPr>
        <p:spPr bwMode="auto">
          <a:xfrm>
            <a:off x="5383213" y="2989410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3" name="AutoShape 40"/>
          <p:cNvSpPr>
            <a:spLocks noChangeArrowheads="1"/>
          </p:cNvSpPr>
          <p:nvPr/>
        </p:nvSpPr>
        <p:spPr bwMode="auto">
          <a:xfrm>
            <a:off x="4757738" y="2929085"/>
            <a:ext cx="1301750" cy="17621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4" name="AutoShape 40"/>
          <p:cNvSpPr>
            <a:spLocks noChangeArrowheads="1"/>
          </p:cNvSpPr>
          <p:nvPr/>
        </p:nvSpPr>
        <p:spPr bwMode="auto">
          <a:xfrm>
            <a:off x="4756150" y="3141810"/>
            <a:ext cx="1301750" cy="1762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67" name="Text Box 42"/>
          <p:cNvSpPr txBox="1">
            <a:spLocks noChangeArrowheads="1"/>
          </p:cNvSpPr>
          <p:nvPr/>
        </p:nvSpPr>
        <p:spPr bwMode="auto">
          <a:xfrm>
            <a:off x="4756150" y="2886032"/>
            <a:ext cx="12239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>
                <a:solidFill>
                  <a:schemeClr val="bg1"/>
                </a:solidFill>
                <a:cs typeface="Arial" charset="0"/>
              </a:rPr>
              <a:t>PegIFN/RBV</a:t>
            </a:r>
            <a:endParaRPr lang="en-US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68" name="Text Box 42"/>
          <p:cNvSpPr txBox="1">
            <a:spLocks noChangeArrowheads="1"/>
          </p:cNvSpPr>
          <p:nvPr/>
        </p:nvSpPr>
        <p:spPr bwMode="auto">
          <a:xfrm>
            <a:off x="4722813" y="3082882"/>
            <a:ext cx="1403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7" name="AutoShape 30"/>
          <p:cNvSpPr>
            <a:spLocks noChangeArrowheads="1"/>
          </p:cNvSpPr>
          <p:nvPr/>
        </p:nvSpPr>
        <p:spPr bwMode="auto">
          <a:xfrm>
            <a:off x="6084888" y="2921148"/>
            <a:ext cx="1339850" cy="3825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latin typeface="Arial" pitchFamily="34" charset="0"/>
              <a:ea typeface="+mn-ea"/>
            </a:endParaRPr>
          </a:p>
        </p:txBody>
      </p:sp>
      <p:sp>
        <p:nvSpPr>
          <p:cNvPr id="4170" name="Text Box 42"/>
          <p:cNvSpPr txBox="1">
            <a:spLocks noChangeArrowheads="1"/>
          </p:cNvSpPr>
          <p:nvPr/>
        </p:nvSpPr>
        <p:spPr bwMode="auto">
          <a:xfrm>
            <a:off x="6051550" y="2967185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71" name="Text Box 42"/>
          <p:cNvSpPr txBox="1">
            <a:spLocks noChangeArrowheads="1"/>
          </p:cNvSpPr>
          <p:nvPr/>
        </p:nvSpPr>
        <p:spPr bwMode="auto">
          <a:xfrm>
            <a:off x="5372100" y="3435498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" name="AutoShape 40"/>
          <p:cNvSpPr>
            <a:spLocks noChangeArrowheads="1"/>
          </p:cNvSpPr>
          <p:nvPr/>
        </p:nvSpPr>
        <p:spPr bwMode="auto">
          <a:xfrm>
            <a:off x="4746625" y="3379745"/>
            <a:ext cx="1301750" cy="1746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1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2" name="AutoShape 40"/>
          <p:cNvSpPr>
            <a:spLocks noChangeArrowheads="1"/>
          </p:cNvSpPr>
          <p:nvPr/>
        </p:nvSpPr>
        <p:spPr bwMode="auto">
          <a:xfrm>
            <a:off x="4743450" y="3587898"/>
            <a:ext cx="1301750" cy="1746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2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74" name="Text Box 42"/>
          <p:cNvSpPr txBox="1">
            <a:spLocks noChangeArrowheads="1"/>
          </p:cNvSpPr>
          <p:nvPr/>
        </p:nvSpPr>
        <p:spPr bwMode="auto">
          <a:xfrm>
            <a:off x="4743450" y="3327548"/>
            <a:ext cx="12239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 dirty="0" err="1">
                <a:solidFill>
                  <a:schemeClr val="bg1"/>
                </a:solidFill>
                <a:cs typeface="Arial" charset="0"/>
              </a:rPr>
              <a:t>PegIFN</a:t>
            </a:r>
            <a:r>
              <a:rPr lang="en-GB" sz="1100" dirty="0">
                <a:solidFill>
                  <a:schemeClr val="bg1"/>
                </a:solidFill>
                <a:cs typeface="Arial" charset="0"/>
              </a:rPr>
              <a:t>/RBV</a:t>
            </a:r>
            <a:endParaRPr 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75" name="Text Box 42"/>
          <p:cNvSpPr txBox="1">
            <a:spLocks noChangeArrowheads="1"/>
          </p:cNvSpPr>
          <p:nvPr/>
        </p:nvSpPr>
        <p:spPr bwMode="auto">
          <a:xfrm>
            <a:off x="4711700" y="3528970"/>
            <a:ext cx="1403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5" name="AutoShape 30"/>
          <p:cNvSpPr>
            <a:spLocks noChangeArrowheads="1"/>
          </p:cNvSpPr>
          <p:nvPr/>
        </p:nvSpPr>
        <p:spPr bwMode="auto">
          <a:xfrm>
            <a:off x="6072188" y="3367235"/>
            <a:ext cx="133985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GB" sz="1400" b="0" dirty="0">
              <a:latin typeface="Arial" pitchFamily="34" charset="0"/>
              <a:ea typeface="+mn-ea"/>
            </a:endParaRPr>
          </a:p>
        </p:txBody>
      </p:sp>
      <p:sp>
        <p:nvSpPr>
          <p:cNvPr id="4177" name="Text Box 42"/>
          <p:cNvSpPr txBox="1">
            <a:spLocks noChangeArrowheads="1"/>
          </p:cNvSpPr>
          <p:nvPr/>
        </p:nvSpPr>
        <p:spPr bwMode="auto">
          <a:xfrm>
            <a:off x="6038850" y="3413273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  <a:cs typeface="Arial" charset="0"/>
              </a:rPr>
              <a:t>Post-therapy FU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78" name="TextBox 96"/>
          <p:cNvSpPr txBox="1">
            <a:spLocks noChangeArrowheads="1"/>
          </p:cNvSpPr>
          <p:nvPr/>
        </p:nvSpPr>
        <p:spPr bwMode="auto">
          <a:xfrm>
            <a:off x="4713288" y="5027760"/>
            <a:ext cx="435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i="1">
                <a:solidFill>
                  <a:schemeClr val="bg2"/>
                </a:solidFill>
                <a:cs typeface="Arial" charset="0"/>
              </a:rPr>
              <a:t>* RGT: Response-guided treatment duration in TMC435 arms</a:t>
            </a:r>
          </a:p>
          <a:p>
            <a:endParaRPr lang="en-US" sz="1200" i="1"/>
          </a:p>
        </p:txBody>
      </p:sp>
      <p:sp>
        <p:nvSpPr>
          <p:cNvPr id="4179" name="TextBox 98"/>
          <p:cNvSpPr txBox="1">
            <a:spLocks noChangeArrowheads="1"/>
          </p:cNvSpPr>
          <p:nvPr/>
        </p:nvSpPr>
        <p:spPr bwMode="auto">
          <a:xfrm>
            <a:off x="4424363" y="1455885"/>
            <a:ext cx="633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bg2"/>
                </a:solidFill>
                <a:cs typeface="Arial" charset="0"/>
              </a:rPr>
              <a:t>RGT*</a:t>
            </a:r>
          </a:p>
          <a:p>
            <a:endParaRPr lang="en-US" sz="1400"/>
          </a:p>
        </p:txBody>
      </p:sp>
      <p:cxnSp>
        <p:nvCxnSpPr>
          <p:cNvPr id="4180" name="Straight Arrow Connector 105"/>
          <p:cNvCxnSpPr>
            <a:cxnSpLocks noChangeShapeType="1"/>
          </p:cNvCxnSpPr>
          <p:nvPr/>
        </p:nvCxnSpPr>
        <p:spPr bwMode="auto">
          <a:xfrm>
            <a:off x="4703763" y="1684485"/>
            <a:ext cx="7937" cy="1539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7934325" cy="1150938"/>
          </a:xfrm>
        </p:spPr>
        <p:txBody>
          <a:bodyPr/>
          <a:lstStyle/>
          <a:p>
            <a:r>
              <a:rPr lang="en-US" sz="2400" dirty="0" smtClean="0"/>
              <a:t>PILLAR study: Demographics and baseline </a:t>
            </a:r>
            <a:br>
              <a:rPr lang="en-US" sz="2400" dirty="0" smtClean="0"/>
            </a:br>
            <a:r>
              <a:rPr lang="en-US" sz="2400" dirty="0" smtClean="0"/>
              <a:t>disease characteristics for patients who consented to DNA research</a:t>
            </a:r>
            <a:endParaRPr lang="en-GB" sz="2400" dirty="0" smtClean="0"/>
          </a:p>
        </p:txBody>
      </p:sp>
      <p:graphicFrame>
        <p:nvGraphicFramePr>
          <p:cNvPr id="46158" name="Group 78"/>
          <p:cNvGraphicFramePr>
            <a:graphicFrameLocks noGrp="1"/>
          </p:cNvGraphicFramePr>
          <p:nvPr/>
        </p:nvGraphicFramePr>
        <p:xfrm>
          <a:off x="560245" y="1628732"/>
          <a:ext cx="7981950" cy="4309250"/>
        </p:xfrm>
        <a:graphic>
          <a:graphicData uri="http://schemas.openxmlformats.org/drawingml/2006/table">
            <a:tbl>
              <a:tblPr/>
              <a:tblGrid>
                <a:gridCol w="4119563"/>
                <a:gridCol w="1311275"/>
                <a:gridCol w="1195387"/>
                <a:gridCol w="135572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TMC435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75 mg/PR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N=109</a:t>
                      </a:r>
                    </a:p>
                  </a:txBody>
                  <a:tcPr marL="102255" marR="10225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TMC435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150 mg/PR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N=107</a:t>
                      </a:r>
                    </a:p>
                  </a:txBody>
                  <a:tcPr marL="102255" marR="10225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Pbo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/PR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N=46</a:t>
                      </a:r>
                    </a:p>
                  </a:txBody>
                  <a:tcPr marL="102255" marR="10225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 gridSpan="4">
                  <a:txBody>
                    <a:bodyPr/>
                    <a:lstStyle/>
                    <a:p>
                      <a:pPr marL="195263" marR="0" lvl="0" indent="-195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Patient demographics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Male,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White,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Age, &gt;40 years,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Body mass index, median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94.5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62.4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25.4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55.1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95.3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68.2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24.7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56.5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95.6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65.2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25.9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268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IL28B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rs12979860 genotype, CC, %</a:t>
                      </a:r>
                      <a:r>
                        <a:rPr kumimoji="0" lang="en-GB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‡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                                           CT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                                           TT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58.7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12.8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11.2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60.9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13.0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98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Baseline serum IP-10, ≥600 pg/ml at baseline, %</a:t>
                      </a:r>
                      <a:endParaRPr kumimoji="0" lang="en-GB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9.4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22.3*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9.0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Disease characteristics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HCV subtype 1a, %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#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HCV subtype 1b, %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#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55.1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46.2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53.8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39.1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60.9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>
                          <a:tab pos="47625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HCV RNA,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  <a:sym typeface="Symbol" pitchFamily="18" charset="2"/>
                        </a:rPr>
                        <a:t>≥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800,000 IU/mL at baseline, %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83.5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88.8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80.4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Metavir fibrosis score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F3, %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†</a:t>
                      </a: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17.4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14.0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02255" marR="1022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3" name="TextBox 48"/>
          <p:cNvSpPr txBox="1">
            <a:spLocks noChangeArrowheads="1"/>
          </p:cNvSpPr>
          <p:nvPr/>
        </p:nvSpPr>
        <p:spPr bwMode="auto">
          <a:xfrm>
            <a:off x="1249363" y="6584950"/>
            <a:ext cx="647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000" i="1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IL28B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TT/CT/CC,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rs12979860 polymorphism; </a:t>
            </a:r>
            <a:r>
              <a:rPr lang="en-GB" sz="100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IP-10, 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interferon-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</a:t>
            </a:r>
            <a:r>
              <a:rPr lang="en-GB" sz="1000" b="0">
                <a:solidFill>
                  <a:srgbClr val="7F7F7F"/>
                </a:solidFill>
                <a:latin typeface="Arial Narrow" pitchFamily="34" charset="0"/>
                <a:cs typeface="Arial" charset="0"/>
              </a:rPr>
              <a:t> inducible protein 10.</a:t>
            </a:r>
            <a:r>
              <a:rPr lang="en-GB" sz="10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endParaRPr lang="en-GB" sz="1000" b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7464" name="Rectangle 79"/>
          <p:cNvSpPr>
            <a:spLocks noChangeArrowheads="1"/>
          </p:cNvSpPr>
          <p:nvPr/>
        </p:nvSpPr>
        <p:spPr bwMode="auto">
          <a:xfrm>
            <a:off x="722175" y="6237725"/>
            <a:ext cx="793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0" dirty="0">
                <a:solidFill>
                  <a:schemeClr val="bg2"/>
                </a:solidFill>
                <a:latin typeface="Arial Narrow" pitchFamily="34" charset="0"/>
              </a:rPr>
              <a:t>#As determined by NS5B sequence-based assay; 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</a:rPr>
              <a:t>†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</a:rPr>
              <a:t>patients with cirrhosis (F4) were not eligible; </a:t>
            </a:r>
            <a:r>
              <a:rPr lang="en-GB" sz="1000" b="0" dirty="0">
                <a:solidFill>
                  <a:schemeClr val="bg2"/>
                </a:solidFill>
                <a:latin typeface="Arial Narrow" pitchFamily="34" charset="0"/>
              </a:rPr>
              <a:t>‡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</a:rPr>
              <a:t>no significant differences between treatment groups; *higher frequency of patients with high IP-10 in TMC435 150 mg group </a:t>
            </a:r>
            <a:r>
              <a:rPr lang="en-US" sz="1000" b="0" dirty="0" err="1">
                <a:solidFill>
                  <a:schemeClr val="bg2"/>
                </a:solidFill>
                <a:latin typeface="Arial Narrow" pitchFamily="34" charset="0"/>
              </a:rPr>
              <a:t>vs</a:t>
            </a:r>
            <a:r>
              <a:rPr lang="en-US" sz="1000" b="0" dirty="0">
                <a:solidFill>
                  <a:schemeClr val="bg2"/>
                </a:solidFill>
                <a:latin typeface="Arial Narrow" pitchFamily="34" charset="0"/>
              </a:rPr>
              <a:t> other groups (p&lt;0.02)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423564" cy="1150937"/>
          </a:xfrm>
          <a:noFill/>
        </p:spPr>
        <p:txBody>
          <a:bodyPr/>
          <a:lstStyle/>
          <a:p>
            <a:r>
              <a:rPr lang="en-US" sz="2800" dirty="0" smtClean="0"/>
              <a:t>PILLAR: On-treatment virologic response </a:t>
            </a:r>
            <a:br>
              <a:rPr lang="en-US" sz="2800" dirty="0" smtClean="0"/>
            </a:br>
            <a:r>
              <a:rPr lang="en-US" sz="2800" dirty="0" smtClean="0"/>
              <a:t>up to Week 24 by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IL28B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genotype</a:t>
            </a: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00" name="TextBox 33"/>
          <p:cNvSpPr txBox="1">
            <a:spLocks noChangeArrowheads="1"/>
          </p:cNvSpPr>
          <p:nvPr/>
        </p:nvSpPr>
        <p:spPr bwMode="auto">
          <a:xfrm>
            <a:off x="1006475" y="6369050"/>
            <a:ext cx="8137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0"/>
              <a:t>The data analysis excluded missing values.</a:t>
            </a:r>
          </a:p>
          <a:p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CC/CT/TT, 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rs12979860 polymorphism;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N.S.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, not significant;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egIFN,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pegylated interferon </a:t>
            </a:r>
            <a:r>
              <a:rPr lang="el-GR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α</a:t>
            </a:r>
            <a:r>
              <a:rPr lang="en-GB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-2a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; </a:t>
            </a:r>
            <a:r>
              <a:rPr lang="en-US" sz="100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RBV, </a:t>
            </a:r>
            <a:r>
              <a:rPr lang="en-US" sz="1000" b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ribavirin. </a:t>
            </a: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3087688" y="360838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n=28</a:t>
            </a:r>
          </a:p>
        </p:txBody>
      </p:sp>
      <p:sp>
        <p:nvSpPr>
          <p:cNvPr id="4102" name="TextBox 20"/>
          <p:cNvSpPr txBox="1">
            <a:spLocks noChangeArrowheads="1"/>
          </p:cNvSpPr>
          <p:nvPr/>
        </p:nvSpPr>
        <p:spPr bwMode="auto">
          <a:xfrm>
            <a:off x="457200" y="1368425"/>
            <a:ext cx="641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cs typeface="Arial" charset="0"/>
              </a:rPr>
              <a:t>Virologic response:  </a:t>
            </a:r>
            <a:r>
              <a:rPr lang="en-US" b="0">
                <a:solidFill>
                  <a:schemeClr val="bg2"/>
                </a:solidFill>
                <a:cs typeface="Arial" charset="0"/>
              </a:rPr>
              <a:t>HCV RNA  &lt;25 IU/ml </a:t>
            </a:r>
            <a:r>
              <a:rPr lang="en-US" sz="1400" b="0">
                <a:solidFill>
                  <a:schemeClr val="bg2"/>
                </a:solidFill>
                <a:cs typeface="Arial" charset="0"/>
              </a:rPr>
              <a:t>(detectable or undetectable)</a:t>
            </a:r>
          </a:p>
        </p:txBody>
      </p:sp>
      <p:pic>
        <p:nvPicPr>
          <p:cNvPr id="410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888" y="2255838"/>
            <a:ext cx="31464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7" name="Group 18"/>
          <p:cNvGrpSpPr>
            <a:grpSpLocks/>
          </p:cNvGrpSpPr>
          <p:nvPr/>
        </p:nvGrpSpPr>
        <p:grpSpPr bwMode="auto">
          <a:xfrm>
            <a:off x="-7938" y="2583850"/>
            <a:ext cx="3590926" cy="3658200"/>
            <a:chOff x="-7938" y="2584450"/>
            <a:chExt cx="3590249" cy="3657600"/>
          </a:xfrm>
        </p:grpSpPr>
        <p:graphicFrame>
          <p:nvGraphicFramePr>
            <p:cNvPr id="4098" name="Chart 2"/>
            <p:cNvGraphicFramePr>
              <a:graphicFrameLocks/>
            </p:cNvGraphicFramePr>
            <p:nvPr/>
          </p:nvGraphicFramePr>
          <p:xfrm>
            <a:off x="380927" y="2584450"/>
            <a:ext cx="3201384" cy="3657600"/>
          </p:xfrm>
          <a:graphic>
            <a:graphicData uri="http://schemas.openxmlformats.org/presentationml/2006/ole">
              <p:oleObj spid="_x0000_s4101" name="Chart" r:id="rId5" imgW="3206774" imgH="3657917" progId="Excel.Sheet.8">
                <p:embed/>
              </p:oleObj>
            </a:graphicData>
          </a:graphic>
        </p:graphicFrame>
        <p:sp>
          <p:nvSpPr>
            <p:cNvPr id="4109" name="TextBox 41"/>
            <p:cNvSpPr txBox="1">
              <a:spLocks noChangeArrowheads="1"/>
            </p:cNvSpPr>
            <p:nvPr/>
          </p:nvSpPr>
          <p:spPr bwMode="auto">
            <a:xfrm>
              <a:off x="2115737" y="5259388"/>
              <a:ext cx="1371341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Pearson Chi</a:t>
              </a:r>
              <a:r>
                <a:rPr lang="en-US" sz="1200" b="0" baseline="300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2</a:t>
              </a:r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 test</a:t>
              </a:r>
            </a:p>
          </p:txBody>
        </p:sp>
        <p:sp>
          <p:nvSpPr>
            <p:cNvPr id="4110" name="TextBox 21"/>
            <p:cNvSpPr txBox="1">
              <a:spLocks noChangeArrowheads="1"/>
            </p:cNvSpPr>
            <p:nvPr/>
          </p:nvSpPr>
          <p:spPr bwMode="auto">
            <a:xfrm rot="-5400000">
              <a:off x="-1255748" y="4130710"/>
              <a:ext cx="2865438" cy="369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bg2"/>
                  </a:solidFill>
                  <a:cs typeface="Arial" charset="0"/>
                </a:rPr>
                <a:t>Proportion of patients (%) </a:t>
              </a:r>
            </a:p>
          </p:txBody>
        </p:sp>
        <p:sp>
          <p:nvSpPr>
            <p:cNvPr id="4111" name="TextBox 39"/>
            <p:cNvSpPr txBox="1">
              <a:spLocks noChangeArrowheads="1"/>
            </p:cNvSpPr>
            <p:nvPr/>
          </p:nvSpPr>
          <p:spPr bwMode="auto">
            <a:xfrm>
              <a:off x="2742108" y="5436364"/>
              <a:ext cx="57139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p&lt;0.04</a:t>
              </a:r>
            </a:p>
          </p:txBody>
        </p:sp>
        <p:sp>
          <p:nvSpPr>
            <p:cNvPr id="4112" name="TextBox 40"/>
            <p:cNvSpPr txBox="1">
              <a:spLocks noChangeArrowheads="1"/>
            </p:cNvSpPr>
            <p:nvPr/>
          </p:nvSpPr>
          <p:spPr bwMode="auto">
            <a:xfrm>
              <a:off x="1892956" y="5436364"/>
              <a:ext cx="57139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p&lt;0.01</a:t>
              </a:r>
            </a:p>
          </p:txBody>
        </p:sp>
        <p:sp>
          <p:nvSpPr>
            <p:cNvPr id="4113" name="TextBox 38"/>
            <p:cNvSpPr txBox="1">
              <a:spLocks noChangeArrowheads="1"/>
            </p:cNvSpPr>
            <p:nvPr/>
          </p:nvSpPr>
          <p:spPr bwMode="auto">
            <a:xfrm>
              <a:off x="981425" y="5436364"/>
              <a:ext cx="43171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N.S.</a:t>
              </a:r>
            </a:p>
          </p:txBody>
        </p:sp>
      </p:grp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105150" y="4232275"/>
            <a:ext cx="409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n=6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3082925" y="2836863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n=12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885825" y="2011515"/>
            <a:ext cx="2630488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Placebo </a:t>
            </a:r>
          </a:p>
          <a:p>
            <a:pPr algn="ctr">
              <a:defRPr/>
            </a:pP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+ </a:t>
            </a:r>
            <a:r>
              <a:rPr lang="en-US" sz="1800" b="0" dirty="0" err="1" smtClean="0">
                <a:solidFill>
                  <a:schemeClr val="bg2"/>
                </a:solidFill>
                <a:cs typeface="Arial" charset="0"/>
              </a:rPr>
              <a:t>PegIFN</a:t>
            </a:r>
            <a:r>
              <a:rPr lang="en-US" sz="1800" b="0" dirty="0" smtClean="0">
                <a:solidFill>
                  <a:schemeClr val="bg2"/>
                </a:solidFill>
                <a:cs typeface="Arial" charset="0"/>
              </a:rPr>
              <a:t>/RBV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TMC435 Theme Colors">
      <a:dk1>
        <a:srgbClr val="3B3C3B"/>
      </a:dk1>
      <a:lt1>
        <a:srgbClr val="FFFFFF"/>
      </a:lt1>
      <a:dk2>
        <a:srgbClr val="000000"/>
      </a:dk2>
      <a:lt2>
        <a:srgbClr val="606A74"/>
      </a:lt2>
      <a:accent1>
        <a:srgbClr val="002B5C"/>
      </a:accent1>
      <a:accent2>
        <a:srgbClr val="007DC3"/>
      </a:accent2>
      <a:accent3>
        <a:srgbClr val="E99838"/>
      </a:accent3>
      <a:accent4>
        <a:srgbClr val="000000"/>
      </a:accent4>
      <a:accent5>
        <a:srgbClr val="AAC4CA"/>
      </a:accent5>
      <a:accent6>
        <a:srgbClr val="007DC3"/>
      </a:accent6>
      <a:hlink>
        <a:srgbClr val="606A74"/>
      </a:hlink>
      <a:folHlink>
        <a:srgbClr val="0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8B99"/>
        </a:dk2>
        <a:lt2>
          <a:srgbClr val="606A7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E31B23"/>
        </a:dk1>
        <a:lt1>
          <a:srgbClr val="FFFFFF"/>
        </a:lt1>
        <a:dk2>
          <a:srgbClr val="008B99"/>
        </a:dk2>
        <a:lt2>
          <a:srgbClr val="606A7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2151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E31B23"/>
        </a:dk1>
        <a:lt1>
          <a:srgbClr val="FFFFFF"/>
        </a:lt1>
        <a:dk2>
          <a:srgbClr val="008B99"/>
        </a:dk2>
        <a:lt2>
          <a:srgbClr val="606A74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C2151C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8B99"/>
        </a:dk2>
        <a:lt2>
          <a:srgbClr val="606A74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21209</TotalTime>
  <Words>2268</Words>
  <Application>Microsoft Office PowerPoint</Application>
  <PresentationFormat>On-screen Show (4:3)</PresentationFormat>
  <Paragraphs>554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Blank Presentation</vt:lpstr>
      <vt:lpstr>Microsoft Office Excel 97-2003 Worksheet</vt:lpstr>
      <vt:lpstr>Worksheet</vt:lpstr>
      <vt:lpstr>Chart</vt:lpstr>
      <vt:lpstr>Impact of IL28B Genotype and Pre-treatment Serum IP-10 in Treatment-Naïve Genotype 1 HCV Patients Treated with TMC435 in Combination with Peginterferon a-2a and Ribavirin in the PILLAR Study</vt:lpstr>
      <vt:lpstr>Disclosures</vt:lpstr>
      <vt:lpstr>Background: IL28B genotype and virologic response during treatment with PegIFN/RBV </vt:lpstr>
      <vt:lpstr>Background: Pre-treatment serum IP-10  and virologic response during treatment with PegIFN/RBV </vt:lpstr>
      <vt:lpstr>Background: Pre-treatment serum IP-10 improves predictive value of IL28B for PegIFN/RBV treatment response</vt:lpstr>
      <vt:lpstr>IL28B and IP-10 analyses: Objective</vt:lpstr>
      <vt:lpstr>PILLAR study design</vt:lpstr>
      <vt:lpstr>PILLAR study: Demographics and baseline  disease characteristics for patients who consented to DNA research</vt:lpstr>
      <vt:lpstr>PILLAR: On-treatment virologic response  up to Week 24 by IL28B genotype</vt:lpstr>
      <vt:lpstr>PILLAR: On-treatment virologic response  up to Week 24 by IL28B genotype</vt:lpstr>
      <vt:lpstr>PILLAR: On-treatment virologic response  up to Week 24 by baseline serum IP-10</vt:lpstr>
      <vt:lpstr>PILLAR: On-treatment virologic response  up to Week 24 by baseline serum IP-10</vt:lpstr>
      <vt:lpstr>PILLAR: On-treatment virologic response up to Week 24  by IL28B genotype/baseline serum IP-10 combined:  Placebo + PegIFN/RBV</vt:lpstr>
      <vt:lpstr>PILLAR: On-treatment virologic response up to Week 24  by IL28B genotype/baseline serum IP-10 combined:  TMC435 75 mg + PegIFN/RBV</vt:lpstr>
      <vt:lpstr>PILLAR: On-treatment virologic response up to Week 24  by IL28B genotype/baseline serum IP-10 combined:  TMC435 150 mg + PegIFN/RBV</vt:lpstr>
      <vt:lpstr>Summary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cognitive function in hematological cancers  Interim data from EPOLYM</dc:title>
  <dc:creator>Cara Kamenka</dc:creator>
  <cp:lastModifiedBy>Steven Pelkey</cp:lastModifiedBy>
  <cp:revision>1284</cp:revision>
  <dcterms:created xsi:type="dcterms:W3CDTF">2011-03-10T19:53:29Z</dcterms:created>
  <dcterms:modified xsi:type="dcterms:W3CDTF">2011-04-08T18:05:44Z</dcterms:modified>
</cp:coreProperties>
</file>