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37" r:id="rId2"/>
    <p:sldId id="348" r:id="rId3"/>
    <p:sldId id="349" r:id="rId4"/>
    <p:sldId id="350" r:id="rId5"/>
    <p:sldId id="351" r:id="rId6"/>
    <p:sldId id="352" r:id="rId7"/>
    <p:sldId id="353" r:id="rId8"/>
    <p:sldId id="354" r:id="rId9"/>
    <p:sldId id="355" r:id="rId10"/>
    <p:sldId id="356" r:id="rId11"/>
    <p:sldId id="328" r:id="rId12"/>
    <p:sldId id="357" r:id="rId13"/>
    <p:sldId id="359" r:id="rId14"/>
    <p:sldId id="363" r:id="rId15"/>
    <p:sldId id="360" r:id="rId16"/>
    <p:sldId id="361" r:id="rId17"/>
    <p:sldId id="364" r:id="rId18"/>
    <p:sldId id="362" r:id="rId19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dsmedt1" initials="" lastIdx="20" clrIdx="0"/>
  <p:cmAuthor id="1" name="Michael Fried" initials="" lastIdx="17" clrIdx="1"/>
  <p:cmAuthor id="2" name="bethan.lowder" initials="b" lastIdx="38" clrIdx="2"/>
  <p:cmAuthor id="3" name="elefebv2" initials="" lastIdx="37" clrIdx="3"/>
  <p:cmAuthor id="4" name="Administrator" initials="" lastIdx="3" clrIdx="4"/>
  <p:cmAuthor id="5" name="rkalmeij" initials="" lastIdx="16" clrIdx="5"/>
  <p:cmAuthor id="6" name="Star Seyedkazemi" initials="" lastIdx="1" clrIdx="6"/>
  <p:cmAuthor id="7" name="Star Seyedkazemi" initials="SS" lastIdx="36" clrIdx="7"/>
  <p:cmAuthor id="8" name="gdsmedt1" initials="g" lastIdx="4" clrIdx="8"/>
  <p:cmAuthor id="9" name="Catrina.Milgate" initials="C" lastIdx="16" clrIdx="9"/>
  <p:cmAuthor id="10" name="elefebv2" initials="e" lastIdx="18" clrIdx="1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BFBFBF"/>
    <a:srgbClr val="008770"/>
    <a:srgbClr val="E37222"/>
    <a:srgbClr val="002776"/>
    <a:srgbClr val="FFFFFF"/>
    <a:srgbClr val="002677"/>
    <a:srgbClr val="FCD450"/>
    <a:srgbClr val="952D98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30" autoAdjust="0"/>
    <p:restoredTop sz="72418" autoAdjust="0"/>
  </p:normalViewPr>
  <p:slideViewPr>
    <p:cSldViewPr snapToGrid="0">
      <p:cViewPr>
        <p:scale>
          <a:sx n="70" d="100"/>
          <a:sy n="70" d="100"/>
        </p:scale>
        <p:origin x="-1170" y="-78"/>
      </p:cViewPr>
      <p:guideLst>
        <p:guide orient="horz" pos="4186"/>
        <p:guide orient="horz" pos="585"/>
        <p:guide orient="horz" pos="3862"/>
        <p:guide orient="horz" pos="2924"/>
        <p:guide pos="1371"/>
        <p:guide pos="4795"/>
      </p:guideLst>
    </p:cSldViewPr>
  </p:slideViewPr>
  <p:outlineViewPr>
    <p:cViewPr>
      <p:scale>
        <a:sx n="33" d="100"/>
        <a:sy n="33" d="100"/>
      </p:scale>
      <p:origin x="48" y="3403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548"/>
    </p:cViewPr>
  </p:sorterViewPr>
  <p:notesViewPr>
    <p:cSldViewPr snapToGrid="0">
      <p:cViewPr>
        <p:scale>
          <a:sx n="100" d="100"/>
          <a:sy n="100" d="100"/>
        </p:scale>
        <p:origin x="-1566" y="1524"/>
      </p:cViewPr>
      <p:guideLst>
        <p:guide orient="horz" pos="3128"/>
        <p:guide pos="214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1.4012738853503182E-2"/>
          <c:y val="3.2069970845481056E-2"/>
          <c:w val="0.97452229299363058"/>
          <c:h val="0.94169096209912684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chemeClr val="bg1"/>
            </a:solidFill>
            <a:ln w="12535">
              <a:solidFill>
                <a:schemeClr val="bg1"/>
              </a:solidFill>
              <a:prstDash val="solid"/>
            </a:ln>
          </c:spPr>
          <c:dLbls>
            <c:spPr>
              <a:noFill/>
              <a:ln w="25070">
                <a:noFill/>
              </a:ln>
            </c:spPr>
            <c:txPr>
              <a:bodyPr/>
              <a:lstStyle/>
              <a:p>
                <a:pPr>
                  <a:defRPr sz="1800" b="1" i="0" u="none" strike="noStrike" baseline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numRef>
              <c:f>Sheet1!$B$1:$L$1</c:f>
              <c:numCache>
                <c:formatCode>General</c:formatCode>
                <c:ptCount val="11"/>
              </c:numCache>
            </c:numRef>
          </c:cat>
          <c:val>
            <c:numRef>
              <c:f>Sheet1!$B$2:$L$2</c:f>
              <c:numCache>
                <c:formatCode>General</c:formatCode>
                <c:ptCount val="11"/>
                <c:pt idx="0">
                  <c:v>77</c:v>
                </c:pt>
                <c:pt idx="1">
                  <c:v>68</c:v>
                </c:pt>
                <c:pt idx="2">
                  <c:v>76</c:v>
                </c:pt>
                <c:pt idx="3">
                  <c:v>79</c:v>
                </c:pt>
                <c:pt idx="4">
                  <c:v>5</c:v>
                </c:pt>
                <c:pt idx="6">
                  <c:v>91</c:v>
                </c:pt>
                <c:pt idx="7">
                  <c:v>96</c:v>
                </c:pt>
                <c:pt idx="8">
                  <c:v>94</c:v>
                </c:pt>
                <c:pt idx="9">
                  <c:v>97</c:v>
                </c:pt>
                <c:pt idx="10">
                  <c:v>58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solidFill>
              <a:srgbClr val="00B0F0"/>
            </a:solidFill>
            <a:ln w="12535">
              <a:solidFill>
                <a:srgbClr val="00B0F0"/>
              </a:solidFill>
              <a:prstDash val="solid"/>
            </a:ln>
          </c:spPr>
          <c:dLbls>
            <c:dLbl>
              <c:idx val="7"/>
              <c:layout>
                <c:manualLayout>
                  <c:x val="-2.8307884527337245E-3"/>
                  <c:y val="1.6953082156960448E-3"/>
                </c:manualLayout>
              </c:layout>
              <c:dLblPos val="ctr"/>
              <c:showVal val="1"/>
            </c:dLbl>
            <c:dLbl>
              <c:idx val="9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layout>
                <c:manualLayout>
                  <c:xMode val="edge"/>
                  <c:yMode val="edge"/>
                  <c:x val="0.82675159235668916"/>
                  <c:y val="0.21282798833819241"/>
                </c:manualLayout>
              </c:layout>
              <c:spPr>
                <a:noFill/>
                <a:ln w="25070">
                  <a:noFill/>
                </a:ln>
              </c:spPr>
              <c:txPr>
                <a:bodyPr/>
                <a:lstStyle/>
                <a:p>
                  <a:pPr>
                    <a:defRPr sz="1800" b="0" i="0" u="none" strike="noStrike" baseline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ctr"/>
              <c:showVal val="1"/>
            </c:dLbl>
            <c:spPr>
              <a:noFill/>
              <a:ln w="25070">
                <a:noFill/>
              </a:ln>
            </c:spPr>
            <c:txPr>
              <a:bodyPr/>
              <a:lstStyle/>
              <a:p>
                <a:pPr>
                  <a:defRPr sz="1800" b="1" i="0" u="none" strike="noStrike" baseline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numRef>
              <c:f>Sheet1!$B$1:$L$1</c:f>
              <c:numCache>
                <c:formatCode>General</c:formatCode>
                <c:ptCount val="11"/>
              </c:numCache>
            </c:numRef>
          </c:cat>
          <c:val>
            <c:numRef>
              <c:f>Sheet1!$B$3:$L$3</c:f>
              <c:numCache>
                <c:formatCode>General</c:formatCode>
                <c:ptCount val="11"/>
                <c:pt idx="0">
                  <c:v>10</c:v>
                </c:pt>
                <c:pt idx="1">
                  <c:v>20</c:v>
                </c:pt>
                <c:pt idx="2">
                  <c:v>16</c:v>
                </c:pt>
                <c:pt idx="3">
                  <c:v>17</c:v>
                </c:pt>
                <c:pt idx="4">
                  <c:v>11</c:v>
                </c:pt>
                <c:pt idx="6">
                  <c:v>2</c:v>
                </c:pt>
                <c:pt idx="7">
                  <c:v>1</c:v>
                </c:pt>
                <c:pt idx="8">
                  <c:v>3</c:v>
                </c:pt>
                <c:pt idx="9">
                  <c:v>0</c:v>
                </c:pt>
                <c:pt idx="10">
                  <c:v>11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chemeClr val="tx1">
                <a:lumMod val="50000"/>
              </a:schemeClr>
            </a:solidFill>
            <a:ln w="12535">
              <a:solidFill>
                <a:schemeClr val="tx1">
                  <a:lumMod val="50000"/>
                </a:schemeClr>
              </a:solidFill>
              <a:prstDash val="solid"/>
            </a:ln>
          </c:spPr>
          <c:cat>
            <c:numRef>
              <c:f>Sheet1!$B$1:$L$1</c:f>
              <c:numCache>
                <c:formatCode>General</c:formatCode>
                <c:ptCount val="11"/>
              </c:numCache>
            </c:numRef>
          </c:cat>
          <c:val>
            <c:numRef>
              <c:f>Sheet1!$B$4:$L$4</c:f>
              <c:numCache>
                <c:formatCode>General</c:formatCode>
                <c:ptCount val="11"/>
                <c:pt idx="0">
                  <c:v>13</c:v>
                </c:pt>
                <c:pt idx="1">
                  <c:v>12</c:v>
                </c:pt>
                <c:pt idx="2">
                  <c:v>8</c:v>
                </c:pt>
                <c:pt idx="3">
                  <c:v>4</c:v>
                </c:pt>
                <c:pt idx="4">
                  <c:v>84</c:v>
                </c:pt>
                <c:pt idx="6">
                  <c:v>7</c:v>
                </c:pt>
                <c:pt idx="7">
                  <c:v>3</c:v>
                </c:pt>
                <c:pt idx="8">
                  <c:v>4</c:v>
                </c:pt>
                <c:pt idx="9">
                  <c:v>3</c:v>
                </c:pt>
                <c:pt idx="10">
                  <c:v>31</c:v>
                </c:pt>
              </c:numCache>
            </c:numRef>
          </c:val>
        </c:ser>
        <c:gapWidth val="20"/>
        <c:overlap val="100"/>
        <c:axId val="114812800"/>
        <c:axId val="114814336"/>
      </c:barChart>
      <c:catAx>
        <c:axId val="114812800"/>
        <c:scaling>
          <c:orientation val="minMax"/>
        </c:scaling>
        <c:axPos val="b"/>
        <c:numFmt formatCode="General" sourceLinked="1"/>
        <c:tickLblPos val="none"/>
        <c:spPr>
          <a:ln w="37604">
            <a:solidFill>
              <a:schemeClr val="tx1"/>
            </a:solidFill>
            <a:prstDash val="solid"/>
          </a:ln>
        </c:spPr>
        <c:crossAx val="114814336"/>
        <c:crosses val="autoZero"/>
        <c:auto val="1"/>
        <c:lblAlgn val="ctr"/>
        <c:lblOffset val="100"/>
        <c:tickMarkSkip val="1"/>
      </c:catAx>
      <c:valAx>
        <c:axId val="114814336"/>
        <c:scaling>
          <c:orientation val="minMax"/>
        </c:scaling>
        <c:axPos val="l"/>
        <c:numFmt formatCode="0%" sourceLinked="1"/>
        <c:tickLblPos val="none"/>
        <c:spPr>
          <a:ln w="37604">
            <a:solidFill>
              <a:schemeClr val="tx1"/>
            </a:solidFill>
            <a:prstDash val="solid"/>
          </a:ln>
        </c:spPr>
        <c:crossAx val="114812800"/>
        <c:crosses val="autoZero"/>
        <c:crossBetween val="between"/>
        <c:majorUnit val="0.2"/>
      </c:valAx>
      <c:spPr>
        <a:noFill/>
        <a:ln w="2507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48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2.9729729729729752E-2"/>
          <c:y val="3.1976744186046575E-2"/>
          <c:w val="0.9459459459459455"/>
          <c:h val="0.94186046511627908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rgbClr val="002776"/>
            </a:solidFill>
            <a:ln w="12565">
              <a:solidFill>
                <a:srgbClr val="002776"/>
              </a:solidFill>
              <a:prstDash val="solid"/>
            </a:ln>
          </c:spPr>
          <c:dLbls>
            <c:spPr>
              <a:noFill/>
              <a:ln w="25129">
                <a:noFill/>
              </a:ln>
            </c:spPr>
            <c:txPr>
              <a:bodyPr/>
              <a:lstStyle/>
              <a:p>
                <a:pPr>
                  <a:defRPr sz="1800" b="1" i="0" u="none" strike="noStrike" baseline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numRef>
              <c:f>Sheet1!$B$1:$F$1</c:f>
              <c:numCache>
                <c:formatCode>General</c:formatCode>
                <c:ptCount val="5"/>
              </c:numCache>
            </c:numRef>
          </c:cat>
          <c:val>
            <c:numRef>
              <c:f>Sheet1!$B$2:$F$2</c:f>
              <c:numCache>
                <c:formatCode>General</c:formatCode>
                <c:ptCount val="5"/>
                <c:pt idx="0">
                  <c:v>94</c:v>
                </c:pt>
                <c:pt idx="1">
                  <c:v>97</c:v>
                </c:pt>
                <c:pt idx="2">
                  <c:v>94</c:v>
                </c:pt>
                <c:pt idx="3">
                  <c:v>95</c:v>
                </c:pt>
                <c:pt idx="4">
                  <c:v>82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solidFill>
              <a:srgbClr val="00B0F0"/>
            </a:solidFill>
            <a:ln w="12565">
              <a:solidFill>
                <a:srgbClr val="00B0F0"/>
              </a:solidFill>
              <a:prstDash val="solid"/>
            </a:ln>
          </c:spPr>
          <c:dLbls>
            <c:dLbl>
              <c:idx val="7"/>
              <c:layout>
                <c:manualLayout>
                  <c:xMode val="edge"/>
                  <c:yMode val="edge"/>
                  <c:x val="0.94864864864864995"/>
                  <c:y val="0.95348837209302362"/>
                </c:manualLayout>
              </c:layout>
              <c:spPr>
                <a:noFill/>
                <a:ln w="25129">
                  <a:noFill/>
                </a:ln>
              </c:spPr>
              <c:txPr>
                <a:bodyPr/>
                <a:lstStyle/>
                <a:p>
                  <a:pPr>
                    <a:defRPr sz="1800" b="0" i="0" u="none" strike="noStrike" baseline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ctr"/>
              <c:showVal val="1"/>
            </c:dLbl>
            <c:dLbl>
              <c:idx val="9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spPr>
                <a:noFill/>
                <a:ln w="25129">
                  <a:noFill/>
                </a:ln>
              </c:spPr>
              <c:txPr>
                <a:bodyPr/>
                <a:lstStyle/>
                <a:p>
                  <a:pPr>
                    <a:defRPr sz="1800" b="0" i="0" u="none" strike="noStrike" baseline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ctr"/>
              <c:showVal val="1"/>
            </c:dLbl>
            <c:spPr>
              <a:noFill/>
              <a:ln w="25129">
                <a:noFill/>
              </a:ln>
            </c:spPr>
            <c:txPr>
              <a:bodyPr/>
              <a:lstStyle/>
              <a:p>
                <a:pPr>
                  <a:defRPr sz="1800" b="1" i="0" u="none" strike="noStrike" baseline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numRef>
              <c:f>Sheet1!$B$1:$F$1</c:f>
              <c:numCache>
                <c:formatCode>General</c:formatCode>
                <c:ptCount val="5"/>
              </c:numCache>
            </c:numRef>
          </c:cat>
          <c:val>
            <c:numRef>
              <c:f>Sheet1!$B$3:$F$3</c:f>
              <c:numCache>
                <c:formatCode>General</c:formatCode>
                <c:ptCount val="5"/>
                <c:pt idx="3">
                  <c:v>3</c:v>
                </c:pt>
                <c:pt idx="4">
                  <c:v>3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chemeClr val="tx1">
                <a:lumMod val="50000"/>
              </a:schemeClr>
            </a:solidFill>
            <a:ln w="12565">
              <a:solidFill>
                <a:schemeClr val="tx1">
                  <a:lumMod val="50000"/>
                </a:schemeClr>
              </a:solidFill>
              <a:prstDash val="solid"/>
            </a:ln>
          </c:spPr>
          <c:cat>
            <c:numRef>
              <c:f>Sheet1!$B$1:$F$1</c:f>
              <c:numCache>
                <c:formatCode>General</c:formatCode>
                <c:ptCount val="5"/>
              </c:numCache>
            </c:numRef>
          </c:cat>
          <c:val>
            <c:numRef>
              <c:f>Sheet1!$B$4:$F$4</c:f>
              <c:numCache>
                <c:formatCode>General</c:formatCode>
                <c:ptCount val="5"/>
                <c:pt idx="0">
                  <c:v>6</c:v>
                </c:pt>
                <c:pt idx="1">
                  <c:v>3</c:v>
                </c:pt>
                <c:pt idx="2">
                  <c:v>6</c:v>
                </c:pt>
                <c:pt idx="3">
                  <c:v>3</c:v>
                </c:pt>
                <c:pt idx="4">
                  <c:v>15</c:v>
                </c:pt>
              </c:numCache>
            </c:numRef>
          </c:val>
        </c:ser>
        <c:gapWidth val="20"/>
        <c:overlap val="100"/>
        <c:axId val="114848896"/>
        <c:axId val="114850432"/>
      </c:barChart>
      <c:catAx>
        <c:axId val="114848896"/>
        <c:scaling>
          <c:orientation val="minMax"/>
        </c:scaling>
        <c:axPos val="b"/>
        <c:numFmt formatCode="General" sourceLinked="1"/>
        <c:tickLblPos val="none"/>
        <c:spPr>
          <a:ln w="37694">
            <a:solidFill>
              <a:schemeClr val="tx1"/>
            </a:solidFill>
            <a:prstDash val="solid"/>
          </a:ln>
        </c:spPr>
        <c:crossAx val="114850432"/>
        <c:crosses val="autoZero"/>
        <c:auto val="1"/>
        <c:lblAlgn val="ctr"/>
        <c:lblOffset val="100"/>
        <c:tickMarkSkip val="1"/>
      </c:catAx>
      <c:valAx>
        <c:axId val="114850432"/>
        <c:scaling>
          <c:orientation val="minMax"/>
        </c:scaling>
        <c:axPos val="l"/>
        <c:numFmt formatCode="0%" sourceLinked="1"/>
        <c:tickLblPos val="none"/>
        <c:spPr>
          <a:ln w="37694">
            <a:solidFill>
              <a:schemeClr val="tx1"/>
            </a:solidFill>
            <a:prstDash val="solid"/>
          </a:ln>
        </c:spPr>
        <c:crossAx val="114848896"/>
        <c:crosses val="autoZero"/>
        <c:crossBetween val="between"/>
        <c:majorUnit val="0.2"/>
      </c:valAx>
      <c:spPr>
        <a:noFill/>
        <a:ln w="2512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64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DC4891B4-EDCC-4FBB-A197-08F0B18971DA}" type="datetimeFigureOut">
              <a:rPr lang="en-US"/>
              <a:pPr>
                <a:defRPr/>
              </a:pPr>
              <a:t>11/17/2010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D070D642-A853-486E-AA79-6B2B4AEE9B3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F80A8430-B810-4057-8E18-A6624FCC1C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54063"/>
            <a:ext cx="4962525" cy="3722687"/>
          </a:xfrm>
          <a:ln/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257C2B-10CA-41AB-A271-D09A6F22FC73}" type="slidenum">
              <a:rPr lang="en-US" smtClean="0">
                <a:ea typeface="ＭＳ Ｐゴシック" pitchFamily="34" charset="-128"/>
              </a:rPr>
              <a:pPr/>
              <a:t>1</a:t>
            </a:fld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2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31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8D9B1F-FF6A-4EA4-8404-5D7D21BCB899}" type="slidenum">
              <a:rPr lang="en-US" smtClean="0">
                <a:ea typeface="ＭＳ Ｐゴシック" pitchFamily="34" charset="-128"/>
              </a:rPr>
              <a:pPr/>
              <a:t>10</a:t>
            </a:fld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5170" name="Notes Placeholder 2"/>
          <p:cNvSpPr>
            <a:spLocks noGrp="1"/>
          </p:cNvSpPr>
          <p:nvPr>
            <p:ph type="body" idx="1"/>
          </p:nvPr>
        </p:nvSpPr>
        <p:spPr>
          <a:xfrm>
            <a:off x="906463" y="4576646"/>
            <a:ext cx="4984750" cy="4468813"/>
          </a:xfrm>
          <a:noFill/>
          <a:ln/>
        </p:spPr>
        <p:txBody>
          <a:bodyPr/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050" baseline="0" dirty="0" smtClean="0">
              <a:latin typeface="Arial" charset="0"/>
            </a:endParaRPr>
          </a:p>
        </p:txBody>
      </p:sp>
      <p:sp>
        <p:nvSpPr>
          <p:cNvPr id="1351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92C35B-B942-4FC7-8D80-5EE3819593D6}" type="slidenum">
              <a:rPr lang="en-US" smtClean="0">
                <a:ea typeface="ＭＳ Ｐゴシック" pitchFamily="34" charset="-128"/>
              </a:rPr>
              <a:pPr/>
              <a:t>11</a:t>
            </a:fld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D7CF09-CD41-4D43-AB29-B61A2AE8D1BC}" type="slidenum">
              <a:rPr lang="en-US" smtClean="0">
                <a:ea typeface="ＭＳ Ｐゴシック" pitchFamily="34" charset="-128"/>
              </a:rPr>
              <a:pPr/>
              <a:t>12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Notes Placeholder 4"/>
          <p:cNvSpPr>
            <a:spLocks noGrp="1"/>
          </p:cNvSpPr>
          <p:nvPr/>
        </p:nvSpPr>
        <p:spPr bwMode="auto">
          <a:xfrm>
            <a:off x="906463" y="4714875"/>
            <a:ext cx="4984750" cy="4468813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30000"/>
              </a:spcBef>
            </a:pPr>
            <a:endParaRPr lang="en-US" sz="120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C6640F-9DC6-4C5C-B5A2-60DBE8521881}" type="slidenum">
              <a:rPr lang="en-US" smtClean="0">
                <a:ea typeface="ＭＳ Ｐゴシック" pitchFamily="34" charset="-128"/>
              </a:rPr>
              <a:pPr/>
              <a:t>13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C6640F-9DC6-4C5C-B5A2-60DBE8521881}" type="slidenum">
              <a:rPr lang="en-US" smtClean="0">
                <a:ea typeface="ＭＳ Ｐゴシック" pitchFamily="34" charset="-128"/>
              </a:rPr>
              <a:pPr/>
              <a:t>14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370B5A-F090-4AEC-A9CE-F4624ECE5228}" type="slidenum">
              <a:rPr lang="en-US" smtClean="0">
                <a:ea typeface="ＭＳ Ｐゴシック" pitchFamily="34" charset="-128"/>
              </a:rPr>
              <a:pPr/>
              <a:t>15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D2DB8A-E28D-4AC1-919C-2D22F373E4A5}" type="slidenum">
              <a:rPr lang="en-US" smtClean="0">
                <a:ea typeface="ＭＳ Ｐゴシック" pitchFamily="34" charset="-128"/>
              </a:rPr>
              <a:pPr/>
              <a:t>16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z="1000" dirty="0" smtClean="0">
              <a:solidFill>
                <a:srgbClr val="FF0000"/>
              </a:solidFill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D2DB8A-E28D-4AC1-919C-2D22F373E4A5}" type="slidenum">
              <a:rPr lang="en-US" smtClean="0">
                <a:ea typeface="ＭＳ Ｐゴシック" pitchFamily="34" charset="-128"/>
              </a:rPr>
              <a:pPr/>
              <a:t>17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z="1000" dirty="0" smtClean="0">
              <a:solidFill>
                <a:srgbClr val="FF0000"/>
              </a:solidFill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74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7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549DA-BFB6-4D27-B324-A227EFFA9170}" type="slidenum">
              <a:rPr lang="en-US" smtClean="0">
                <a:ea typeface="ＭＳ Ｐゴシック" pitchFamily="34" charset="-128"/>
              </a:rPr>
              <a:pPr/>
              <a:t>18</a:t>
            </a:fld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C55A21-107C-49A5-B841-65377CE5E6CB}" type="slidenum">
              <a:rPr lang="en-US" smtClean="0">
                <a:ea typeface="ＭＳ Ｐゴシック" pitchFamily="34" charset="-128"/>
              </a:rPr>
              <a:pPr/>
              <a:t>2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248B62-B8F8-41D5-926F-B979AE686DE3}" type="slidenum">
              <a:rPr lang="en-US" smtClean="0">
                <a:ea typeface="ＭＳ Ｐゴシック" pitchFamily="34" charset="-128"/>
              </a:rPr>
              <a:pPr/>
              <a:t>3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baseline="0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100" baseline="0" dirty="0" smtClean="0">
              <a:latin typeface="Arial" charset="0"/>
            </a:endParaRP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1E19B7-9BF6-423B-B8A4-75B0B15A9CFA}" type="slidenum">
              <a:rPr lang="en-US" smtClean="0">
                <a:ea typeface="ＭＳ Ｐゴシック" pitchFamily="34" charset="-128"/>
              </a:rPr>
              <a:pPr/>
              <a:t>4</a:t>
            </a:fld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AA76A5-0F1B-4DB8-97CA-1521828F2D5E}" type="slidenum">
              <a:rPr lang="en-US" smtClean="0">
                <a:ea typeface="ＭＳ Ｐゴシック" pitchFamily="34" charset="-128"/>
              </a:rPr>
              <a:pPr/>
              <a:t>5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baseline="0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0" tIns="0" rIns="0" bIns="0"/>
          <a:lstStyle/>
          <a:p>
            <a:pPr marL="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0A8430-B810-4057-8E18-A6624FCC1C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0A8430-B810-4057-8E18-A6624FCC1C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98EE4E-EB3A-4A00-AD4C-7922D8995557}" type="slidenum">
              <a:rPr lang="en-US" smtClean="0">
                <a:ea typeface="ＭＳ Ｐゴシック" pitchFamily="34" charset="-128"/>
              </a:rPr>
              <a:pPr/>
              <a:t>9</a:t>
            </a:fld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5562600" cy="3733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>
              <a:defRPr/>
            </a:pPr>
            <a:endParaRPr lang="en-US" dirty="0">
              <a:ea typeface="ＭＳ Ｐゴシック" charset="-128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886200"/>
            <a:ext cx="5181600" cy="1295400"/>
          </a:xfrm>
        </p:spPr>
        <p:txBody>
          <a:bodyPr/>
          <a:lstStyle>
            <a:lvl1pPr>
              <a:lnSpc>
                <a:spcPts val="3600"/>
              </a:lnSpc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81000" y="5867400"/>
            <a:ext cx="4724400" cy="609600"/>
          </a:xfrm>
        </p:spPr>
        <p:txBody>
          <a:bodyPr anchor="b"/>
          <a:lstStyle>
            <a:lvl1pPr>
              <a:defRPr sz="1100">
                <a:solidFill>
                  <a:srgbClr val="002776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D27D1-C2E9-4D40-84A6-2DEA9220C8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3CB1A-2114-469E-BF69-EA6C4D3A32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92F52-D456-45D6-AF0B-C21E52C580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959A4-7A5C-4A69-86EF-931DFB68CC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76400"/>
            <a:ext cx="41148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148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B57E4-D8E6-4139-8006-971FD95669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2B6E9-049C-4AE0-A251-940A353812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9662E-2AA4-4E83-ABD5-10B697CF21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D945F-F020-4730-8FA8-FE9DC7AB1D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C489B-1457-45A8-AD02-193EE0BFC8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10E3B-28D8-49E2-B72C-753CD7BA01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77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76400"/>
            <a:ext cx="8382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000" y="6019800"/>
            <a:ext cx="601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100">
                <a:solidFill>
                  <a:srgbClr val="002677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dirty="0"/>
              <a:t>Footer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0198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100">
                <a:solidFill>
                  <a:srgbClr val="002677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fld id="{3733F3CD-46D7-4E54-95C0-A2EF372BDF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48" r:id="rId1"/>
    <p:sldLayoutId id="2147484036" r:id="rId2"/>
    <p:sldLayoutId id="2147484035" r:id="rId3"/>
    <p:sldLayoutId id="2147484034" r:id="rId4"/>
    <p:sldLayoutId id="2147484033" r:id="rId5"/>
    <p:sldLayoutId id="2147484032" r:id="rId6"/>
    <p:sldLayoutId id="2147484031" r:id="rId7"/>
    <p:sldLayoutId id="2147484030" r:id="rId8"/>
    <p:sldLayoutId id="2147484029" r:id="rId9"/>
    <p:sldLayoutId id="2147484028" r:id="rId10"/>
    <p:sldLayoutId id="2147484027" r:id="rId11"/>
  </p:sldLayoutIdLst>
  <p:txStyles>
    <p:titleStyle>
      <a:lvl1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800">
          <a:solidFill>
            <a:srgbClr val="002677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800">
          <a:solidFill>
            <a:srgbClr val="002677"/>
          </a:solidFill>
          <a:latin typeface="Arial" pitchFamily="34" charset="0"/>
          <a:ea typeface="ＭＳ Ｐゴシック"/>
          <a:cs typeface="ＭＳ Ｐゴシック"/>
        </a:defRPr>
      </a:lvl2pPr>
      <a:lvl3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800">
          <a:solidFill>
            <a:srgbClr val="002677"/>
          </a:solidFill>
          <a:latin typeface="Arial" pitchFamily="34" charset="0"/>
          <a:ea typeface="ＭＳ Ｐゴシック"/>
          <a:cs typeface="ＭＳ Ｐゴシック"/>
        </a:defRPr>
      </a:lvl3pPr>
      <a:lvl4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800">
          <a:solidFill>
            <a:srgbClr val="002677"/>
          </a:solidFill>
          <a:latin typeface="Arial" pitchFamily="34" charset="0"/>
          <a:ea typeface="ＭＳ Ｐゴシック"/>
          <a:cs typeface="ＭＳ Ｐゴシック"/>
        </a:defRPr>
      </a:lvl4pPr>
      <a:lvl5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800">
          <a:solidFill>
            <a:srgbClr val="002677"/>
          </a:solidFill>
          <a:latin typeface="Arial" pitchFamily="34" charset="0"/>
          <a:ea typeface="ＭＳ Ｐゴシック"/>
          <a:cs typeface="ＭＳ Ｐゴシック"/>
        </a:defRPr>
      </a:lvl5pPr>
      <a:lvl6pPr marL="457200" algn="l" rtl="0" fontAlgn="base">
        <a:lnSpc>
          <a:spcPts val="3200"/>
        </a:lnSpc>
        <a:spcBef>
          <a:spcPct val="0"/>
        </a:spcBef>
        <a:spcAft>
          <a:spcPct val="0"/>
        </a:spcAft>
        <a:defRPr sz="2800">
          <a:solidFill>
            <a:srgbClr val="002677"/>
          </a:solidFill>
          <a:latin typeface="Arial" pitchFamily="34" charset="0"/>
          <a:ea typeface="ＭＳ Ｐゴシック"/>
          <a:cs typeface="ＭＳ Ｐゴシック"/>
        </a:defRPr>
      </a:lvl6pPr>
      <a:lvl7pPr marL="914400" algn="l" rtl="0" fontAlgn="base">
        <a:lnSpc>
          <a:spcPts val="3200"/>
        </a:lnSpc>
        <a:spcBef>
          <a:spcPct val="0"/>
        </a:spcBef>
        <a:spcAft>
          <a:spcPct val="0"/>
        </a:spcAft>
        <a:defRPr sz="2800">
          <a:solidFill>
            <a:srgbClr val="002677"/>
          </a:solidFill>
          <a:latin typeface="Arial" pitchFamily="34" charset="0"/>
          <a:ea typeface="ＭＳ Ｐゴシック"/>
          <a:cs typeface="ＭＳ Ｐゴシック"/>
        </a:defRPr>
      </a:lvl7pPr>
      <a:lvl8pPr marL="1371600" algn="l" rtl="0" fontAlgn="base">
        <a:lnSpc>
          <a:spcPts val="3200"/>
        </a:lnSpc>
        <a:spcBef>
          <a:spcPct val="0"/>
        </a:spcBef>
        <a:spcAft>
          <a:spcPct val="0"/>
        </a:spcAft>
        <a:defRPr sz="2800">
          <a:solidFill>
            <a:srgbClr val="002677"/>
          </a:solidFill>
          <a:latin typeface="Arial" pitchFamily="34" charset="0"/>
          <a:ea typeface="ＭＳ Ｐゴシック"/>
          <a:cs typeface="ＭＳ Ｐゴシック"/>
        </a:defRPr>
      </a:lvl8pPr>
      <a:lvl9pPr marL="1828800" algn="l" rtl="0" fontAlgn="base">
        <a:lnSpc>
          <a:spcPts val="3200"/>
        </a:lnSpc>
        <a:spcBef>
          <a:spcPct val="0"/>
        </a:spcBef>
        <a:spcAft>
          <a:spcPct val="0"/>
        </a:spcAft>
        <a:defRPr sz="2800">
          <a:solidFill>
            <a:srgbClr val="002677"/>
          </a:solidFill>
          <a:latin typeface="Arial" pitchFamily="34" charset="0"/>
          <a:ea typeface="ＭＳ Ｐゴシック"/>
          <a:cs typeface="ＭＳ Ｐゴシック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002677"/>
          </a:solidFill>
          <a:latin typeface="+mn-lt"/>
          <a:ea typeface="+mn-ea"/>
          <a:cs typeface="+mn-cs"/>
        </a:defRPr>
      </a:lvl1pPr>
      <a:lvl2pPr marL="3429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•"/>
        <a:defRPr sz="2200">
          <a:solidFill>
            <a:srgbClr val="002677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677"/>
          </a:solidFill>
          <a:latin typeface="+mn-lt"/>
          <a:ea typeface="+mn-ea"/>
          <a:cs typeface="+mn-cs"/>
        </a:defRPr>
      </a:lvl3pPr>
      <a:lvl4pPr marL="1028700" indent="-2286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•"/>
        <a:defRPr>
          <a:solidFill>
            <a:srgbClr val="002677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2677"/>
          </a:solidFill>
          <a:latin typeface="+mn-lt"/>
          <a:ea typeface="+mn-ea"/>
          <a:cs typeface="+mn-cs"/>
        </a:defRPr>
      </a:lvl5pPr>
      <a:lvl6pPr marL="1828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2677"/>
          </a:solidFill>
          <a:latin typeface="+mn-lt"/>
          <a:ea typeface="+mn-ea"/>
          <a:cs typeface="+mn-cs"/>
        </a:defRPr>
      </a:lvl6pPr>
      <a:lvl7pPr marL="2286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2677"/>
          </a:solidFill>
          <a:latin typeface="+mn-lt"/>
          <a:ea typeface="+mn-ea"/>
          <a:cs typeface="+mn-cs"/>
        </a:defRPr>
      </a:lvl7pPr>
      <a:lvl8pPr marL="2743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2677"/>
          </a:solidFill>
          <a:latin typeface="+mn-lt"/>
          <a:ea typeface="+mn-ea"/>
          <a:cs typeface="+mn-cs"/>
        </a:defRPr>
      </a:lvl8pPr>
      <a:lvl9pPr marL="3200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2677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00225" y="3758973"/>
            <a:ext cx="6686557" cy="1295400"/>
          </a:xfrm>
        </p:spPr>
        <p:txBody>
          <a:bodyPr/>
          <a:lstStyle/>
          <a:p>
            <a:pPr algn="r" eaLnBrk="1" hangingPunct="1">
              <a:lnSpc>
                <a:spcPct val="100000"/>
              </a:lnSpc>
            </a:pPr>
            <a:r>
              <a:rPr lang="en-GB" sz="2400" u="sng" dirty="0" smtClean="0"/>
              <a:t>M.W. Fried</a:t>
            </a:r>
            <a:r>
              <a:rPr lang="en-GB" sz="2400" dirty="0" smtClean="0"/>
              <a:t>,</a:t>
            </a:r>
            <a:r>
              <a:rPr lang="en-GB" sz="2400" baseline="30000" dirty="0" smtClean="0"/>
              <a:t>1</a:t>
            </a:r>
            <a:r>
              <a:rPr lang="en-GB" sz="2400" dirty="0" smtClean="0"/>
              <a:t> M. Buti,</a:t>
            </a:r>
            <a:r>
              <a:rPr lang="en-GB" sz="2400" baseline="30000" dirty="0" smtClean="0"/>
              <a:t>2</a:t>
            </a:r>
            <a:r>
              <a:rPr lang="en-GB" sz="2400" dirty="0" smtClean="0"/>
              <a:t> G.J. Dore,</a:t>
            </a:r>
            <a:r>
              <a:rPr lang="en-GB" sz="2400" baseline="30000" dirty="0" smtClean="0"/>
              <a:t>3</a:t>
            </a:r>
            <a:r>
              <a:rPr lang="nl-BE" sz="2400" dirty="0" smtClean="0"/>
              <a:t> P. Ferenci,</a:t>
            </a:r>
            <a:r>
              <a:rPr lang="en-GB" sz="2400" baseline="30000" dirty="0" smtClean="0"/>
              <a:t>4</a:t>
            </a:r>
            <a:r>
              <a:rPr lang="nl-BE" sz="2400" dirty="0" smtClean="0"/>
              <a:t> </a:t>
            </a:r>
            <a:br>
              <a:rPr lang="nl-BE" sz="2400" dirty="0" smtClean="0"/>
            </a:br>
            <a:r>
              <a:rPr lang="en-GB" sz="2400" dirty="0" smtClean="0"/>
              <a:t>I. Jacobson,</a:t>
            </a:r>
            <a:r>
              <a:rPr lang="en-GB" sz="2400" baseline="30000" dirty="0" smtClean="0"/>
              <a:t>5</a:t>
            </a:r>
            <a:r>
              <a:rPr lang="en-GB" sz="2400" dirty="0" smtClean="0"/>
              <a:t> P. Marcellin,</a:t>
            </a:r>
            <a:r>
              <a:rPr lang="en-GB" sz="2400" baseline="30000" dirty="0" smtClean="0"/>
              <a:t>6</a:t>
            </a:r>
            <a:r>
              <a:rPr lang="en-GB" sz="2400" dirty="0" smtClean="0"/>
              <a:t> </a:t>
            </a:r>
            <a:r>
              <a:rPr lang="nl-BE" sz="2400" dirty="0" smtClean="0"/>
              <a:t>S. Zeuzem,</a:t>
            </a:r>
            <a:r>
              <a:rPr lang="nl-BE" sz="2400" baseline="30000" dirty="0" smtClean="0"/>
              <a:t>7</a:t>
            </a:r>
            <a:r>
              <a:rPr lang="nl-BE" sz="2400" dirty="0" smtClean="0"/>
              <a:t> </a:t>
            </a:r>
            <a:br>
              <a:rPr lang="nl-BE" sz="2400" dirty="0" smtClean="0"/>
            </a:br>
            <a:r>
              <a:rPr lang="en-GB" sz="2400" dirty="0" smtClean="0"/>
              <a:t>O. Lenz,</a:t>
            </a:r>
            <a:r>
              <a:rPr lang="en-GB" sz="2400" baseline="30000" dirty="0" smtClean="0"/>
              <a:t>8</a:t>
            </a:r>
            <a:r>
              <a:rPr lang="en-GB" sz="2400" dirty="0" smtClean="0"/>
              <a:t> M. Peeters,</a:t>
            </a:r>
            <a:r>
              <a:rPr lang="en-GB" sz="2400" baseline="30000" dirty="0" smtClean="0"/>
              <a:t>8</a:t>
            </a:r>
            <a:r>
              <a:rPr lang="en-GB" sz="2400" dirty="0" smtClean="0"/>
              <a:t> V. Sekar,</a:t>
            </a:r>
            <a:r>
              <a:rPr lang="en-GB" sz="2400" baseline="30000" dirty="0" smtClean="0"/>
              <a:t>9</a:t>
            </a:r>
            <a:r>
              <a:rPr lang="en-GB" sz="2400" dirty="0" smtClean="0"/>
              <a:t> </a:t>
            </a:r>
            <a:r>
              <a:rPr lang="nl-BE" sz="2400" dirty="0" smtClean="0"/>
              <a:t>G. De Smedt</a:t>
            </a:r>
            <a:r>
              <a:rPr lang="nl-BE" sz="2400" baseline="30000" dirty="0" smtClean="0"/>
              <a:t>8</a:t>
            </a:r>
            <a:endParaRPr lang="en-US" sz="2400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9698" name="Rectangle 3"/>
          <p:cNvSpPr>
            <a:spLocks noChangeArrowheads="1"/>
          </p:cNvSpPr>
          <p:nvPr/>
        </p:nvSpPr>
        <p:spPr bwMode="auto">
          <a:xfrm>
            <a:off x="5532438" y="2540000"/>
            <a:ext cx="18415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ts val="3200"/>
              </a:lnSpc>
            </a:pPr>
            <a:endParaRPr lang="en-GB" sz="3000" dirty="0">
              <a:solidFill>
                <a:srgbClr val="002677"/>
              </a:solidFill>
            </a:endParaRP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442913" y="1193383"/>
            <a:ext cx="828675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nl-BE" sz="2800" b="1" dirty="0" smtClean="0">
                <a:solidFill>
                  <a:srgbClr val="002677"/>
                </a:solidFill>
              </a:rPr>
              <a:t>Ef</a:t>
            </a:r>
            <a:r>
              <a:rPr lang="en-GB" sz="2800" b="1" dirty="0" smtClean="0">
                <a:solidFill>
                  <a:srgbClr val="002677"/>
                </a:solidFill>
              </a:rPr>
              <a:t>ficacy and Safety of TMC435 in </a:t>
            </a:r>
            <a:r>
              <a:rPr lang="en-GB" sz="2800" b="1" dirty="0" smtClean="0">
                <a:solidFill>
                  <a:schemeClr val="bg1"/>
                </a:solidFill>
              </a:rPr>
              <a:t>Combination With Peginterferon </a:t>
            </a:r>
            <a:r>
              <a:rPr lang="en-GB" sz="2800" b="1" dirty="0" smtClean="0">
                <a:solidFill>
                  <a:schemeClr val="bg1"/>
                </a:solidFill>
                <a:latin typeface="Symbol" pitchFamily="18" charset="2"/>
              </a:rPr>
              <a:t>a</a:t>
            </a:r>
            <a:r>
              <a:rPr lang="en-GB" sz="2800" b="1" dirty="0" smtClean="0">
                <a:solidFill>
                  <a:schemeClr val="bg1"/>
                </a:solidFill>
              </a:rPr>
              <a:t>-2a and </a:t>
            </a:r>
            <a:r>
              <a:rPr lang="en-GB" sz="2800" b="1" dirty="0" err="1" smtClean="0">
                <a:solidFill>
                  <a:srgbClr val="002677"/>
                </a:solidFill>
              </a:rPr>
              <a:t>Ribavirin</a:t>
            </a:r>
            <a:r>
              <a:rPr lang="en-GB" sz="2800" b="1" dirty="0" smtClean="0">
                <a:solidFill>
                  <a:srgbClr val="002677"/>
                </a:solidFill>
              </a:rPr>
              <a:t> in Treatment-naïve Genotype-1 HCV Patients:</a:t>
            </a:r>
          </a:p>
          <a:p>
            <a:pPr algn="ctr" eaLnBrk="0" hangingPunct="0"/>
            <a:r>
              <a:rPr lang="en-GB" sz="2800" b="1" dirty="0" smtClean="0">
                <a:solidFill>
                  <a:srgbClr val="002677"/>
                </a:solidFill>
              </a:rPr>
              <a:t>24-Week Interim Results from the PILLAR Study</a:t>
            </a:r>
            <a:endParaRPr lang="en-US" sz="2800" b="1" dirty="0">
              <a:solidFill>
                <a:srgbClr val="002677"/>
              </a:solidFill>
              <a:latin typeface="TimesNewRomanPSMT"/>
              <a:cs typeface="Times New Roman" pitchFamily="18" charset="0"/>
            </a:endParaRPr>
          </a:p>
        </p:txBody>
      </p:sp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1528763" y="5197470"/>
            <a:ext cx="698661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sz="1100" b="1" baseline="30000" dirty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1</a:t>
            </a:r>
            <a:r>
              <a:rPr lang="en-US" sz="1100" b="1" dirty="0">
                <a:solidFill>
                  <a:schemeClr val="bg1"/>
                </a:solidFill>
              </a:rPr>
              <a:t>University of North Carolina at Chapel Hill, North Carolina, USA</a:t>
            </a:r>
            <a:r>
              <a:rPr lang="en-US" sz="1100" b="1" dirty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;</a:t>
            </a:r>
            <a:r>
              <a:rPr lang="en-US" sz="1100" b="1" dirty="0">
                <a:solidFill>
                  <a:schemeClr val="bg1"/>
                </a:solidFill>
              </a:rPr>
              <a:t> </a:t>
            </a:r>
            <a:r>
              <a:rPr lang="en-US" sz="1100" b="1" baseline="30000" dirty="0">
                <a:solidFill>
                  <a:schemeClr val="bg1"/>
                </a:solidFill>
              </a:rPr>
              <a:t>2</a:t>
            </a:r>
            <a:r>
              <a:rPr lang="en-US" sz="1100" b="1" dirty="0">
                <a:solidFill>
                  <a:schemeClr val="bg1"/>
                </a:solidFill>
              </a:rPr>
              <a:t>Hospital Vall d'Hebron and Ciberehd, Barcelona, Spain</a:t>
            </a:r>
            <a:r>
              <a:rPr lang="en-US" sz="1100" b="1" dirty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; </a:t>
            </a:r>
            <a:r>
              <a:rPr lang="en-US" sz="1100" b="1" baseline="30000" dirty="0">
                <a:solidFill>
                  <a:schemeClr val="bg1"/>
                </a:solidFill>
                <a:cs typeface="Times New Roman" pitchFamily="18" charset="0"/>
              </a:rPr>
              <a:t>3</a:t>
            </a:r>
            <a:r>
              <a:rPr lang="en-US" sz="1100" b="1" dirty="0">
                <a:solidFill>
                  <a:schemeClr val="bg1"/>
                </a:solidFill>
              </a:rPr>
              <a:t>St Vincent's Hospital, Sydney, Australia and National Centre in HIV Epidemiology and Clinical Research, University of New South Wales, Sydney, Australia</a:t>
            </a:r>
            <a:r>
              <a:rPr lang="en-US" sz="1100" b="1" dirty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; </a:t>
            </a:r>
            <a:r>
              <a:rPr lang="en-US" sz="1100" b="1" baseline="30000" dirty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4</a:t>
            </a:r>
            <a:r>
              <a:rPr lang="nl-BE" sz="1100" b="1" dirty="0">
                <a:solidFill>
                  <a:schemeClr val="bg1"/>
                </a:solidFill>
              </a:rPr>
              <a:t>Allgemeines Krankenhaus der Stadt Wien, Wien, Austria</a:t>
            </a:r>
            <a:r>
              <a:rPr lang="en-US" sz="1100" b="1" dirty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 ; </a:t>
            </a:r>
            <a:r>
              <a:rPr lang="en-US" sz="1100" b="1" baseline="30000" dirty="0" smtClean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5</a:t>
            </a:r>
            <a:r>
              <a:rPr lang="en-US" sz="1100" b="1" dirty="0" smtClean="0">
                <a:solidFill>
                  <a:schemeClr val="bg1"/>
                </a:solidFill>
              </a:rPr>
              <a:t>Weill </a:t>
            </a:r>
            <a:r>
              <a:rPr lang="en-US" sz="1100" b="1" dirty="0">
                <a:solidFill>
                  <a:schemeClr val="bg1"/>
                </a:solidFill>
              </a:rPr>
              <a:t>Cornell Medical College, New York, USA</a:t>
            </a:r>
            <a:r>
              <a:rPr lang="en-US" sz="1100" b="1" dirty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;</a:t>
            </a:r>
            <a:r>
              <a:rPr lang="en-US" sz="1100" b="1" baseline="30000" dirty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 6</a:t>
            </a:r>
            <a:r>
              <a:rPr lang="en-US" sz="1100" b="1" dirty="0">
                <a:solidFill>
                  <a:schemeClr val="bg1"/>
                </a:solidFill>
              </a:rPr>
              <a:t>Hopital Beaujon, Clichy, Paris, France</a:t>
            </a:r>
            <a:r>
              <a:rPr lang="en-US" sz="1100" b="1" dirty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; </a:t>
            </a:r>
            <a:r>
              <a:rPr lang="en-US" sz="1100" b="1" baseline="30000" dirty="0" smtClean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7</a:t>
            </a:r>
            <a:r>
              <a:rPr lang="nl-BE" sz="1100" b="1" dirty="0" smtClean="0">
                <a:solidFill>
                  <a:schemeClr val="bg1"/>
                </a:solidFill>
              </a:rPr>
              <a:t>Klinikum </a:t>
            </a:r>
            <a:r>
              <a:rPr lang="nl-BE" sz="1100" b="1" dirty="0">
                <a:solidFill>
                  <a:schemeClr val="bg1"/>
                </a:solidFill>
              </a:rPr>
              <a:t>der Johann-Wolfgang-Goethe-Universität - Med. </a:t>
            </a:r>
            <a:r>
              <a:rPr lang="en-US" sz="1100" b="1" dirty="0">
                <a:solidFill>
                  <a:schemeClr val="bg1"/>
                </a:solidFill>
              </a:rPr>
              <a:t>Klinik I, Frankfurt, Germany</a:t>
            </a:r>
            <a:r>
              <a:rPr lang="en-US" sz="1100" b="1" dirty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; </a:t>
            </a:r>
            <a:r>
              <a:rPr lang="en-US" sz="1100" b="1" baseline="30000" dirty="0" smtClean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8</a:t>
            </a:r>
            <a:r>
              <a:rPr lang="en-US" sz="1100" b="1" dirty="0" smtClean="0">
                <a:solidFill>
                  <a:schemeClr val="bg1"/>
                </a:solidFill>
              </a:rPr>
              <a:t>Tibotec, </a:t>
            </a:r>
            <a:r>
              <a:rPr lang="en-US" sz="1100" b="1" dirty="0">
                <a:solidFill>
                  <a:schemeClr val="bg1"/>
                </a:solidFill>
              </a:rPr>
              <a:t>Beerse, </a:t>
            </a:r>
            <a:r>
              <a:rPr lang="en-US" sz="1100" b="1" dirty="0" smtClean="0">
                <a:solidFill>
                  <a:schemeClr val="bg1"/>
                </a:solidFill>
              </a:rPr>
              <a:t>Belgium; </a:t>
            </a:r>
            <a:r>
              <a:rPr lang="en-US" sz="1100" b="1" baseline="30000" dirty="0" smtClean="0">
                <a:solidFill>
                  <a:schemeClr val="bg1"/>
                </a:solidFill>
              </a:rPr>
              <a:t>9</a:t>
            </a:r>
            <a:r>
              <a:rPr lang="en-US" sz="1100" b="1" dirty="0" smtClean="0">
                <a:solidFill>
                  <a:schemeClr val="bg1"/>
                </a:solidFill>
              </a:rPr>
              <a:t>Tibotec </a:t>
            </a:r>
            <a:r>
              <a:rPr lang="en-US" sz="1100" b="1" dirty="0">
                <a:solidFill>
                  <a:schemeClr val="bg1"/>
                </a:solidFill>
              </a:rPr>
              <a:t>Inc., Titusville, </a:t>
            </a:r>
            <a:r>
              <a:rPr lang="en-US" sz="1100" b="1" dirty="0" smtClean="0">
                <a:solidFill>
                  <a:schemeClr val="bg1"/>
                </a:solidFill>
              </a:rPr>
              <a:t> New Jersey, USA</a:t>
            </a:r>
            <a:r>
              <a:rPr lang="en-US" sz="1100" b="1" baseline="30000" dirty="0" smtClean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 </a:t>
            </a:r>
            <a:endParaRPr lang="en-US" sz="1100" b="1" dirty="0">
              <a:solidFill>
                <a:schemeClr val="bg1"/>
              </a:solidFill>
              <a:latin typeface="Arial Narrow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/>
          <p:cNvSpPr/>
          <p:nvPr/>
        </p:nvSpPr>
        <p:spPr bwMode="auto">
          <a:xfrm>
            <a:off x="1554610" y="3972621"/>
            <a:ext cx="403464" cy="136593"/>
          </a:xfrm>
          <a:prstGeom prst="rect">
            <a:avLst/>
          </a:prstGeom>
          <a:solidFill>
            <a:srgbClr val="002776"/>
          </a:solidFill>
          <a:ln w="9525" algn="ctr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pPr marL="0" marR="0" indent="0" algn="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dirty="0" smtClean="0"/>
          </a:p>
        </p:txBody>
      </p:sp>
      <p:sp>
        <p:nvSpPr>
          <p:cNvPr id="69" name="Rectangle 68"/>
          <p:cNvSpPr/>
          <p:nvPr/>
        </p:nvSpPr>
        <p:spPr bwMode="auto">
          <a:xfrm>
            <a:off x="1956981" y="3915471"/>
            <a:ext cx="403464" cy="193743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marL="0" marR="0" indent="0" algn="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dirty="0" smtClean="0"/>
          </a:p>
        </p:txBody>
      </p:sp>
      <p:sp>
        <p:nvSpPr>
          <p:cNvPr id="70" name="Rectangle 69"/>
          <p:cNvSpPr/>
          <p:nvPr/>
        </p:nvSpPr>
        <p:spPr bwMode="auto">
          <a:xfrm>
            <a:off x="2359351" y="3789265"/>
            <a:ext cx="403464" cy="319949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marL="0" marR="0" indent="0" algn="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dirty="0" smtClean="0"/>
          </a:p>
        </p:txBody>
      </p:sp>
      <p:sp>
        <p:nvSpPr>
          <p:cNvPr id="73" name="Rectangle 72"/>
          <p:cNvSpPr/>
          <p:nvPr/>
        </p:nvSpPr>
        <p:spPr bwMode="auto">
          <a:xfrm>
            <a:off x="2954785" y="4034534"/>
            <a:ext cx="403464" cy="74680"/>
          </a:xfrm>
          <a:prstGeom prst="rect">
            <a:avLst/>
          </a:prstGeom>
          <a:solidFill>
            <a:srgbClr val="002776"/>
          </a:solidFill>
          <a:ln w="9525" algn="ctr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pPr marL="0" marR="0" indent="0" algn="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dirty="0" smtClean="0"/>
          </a:p>
        </p:txBody>
      </p:sp>
      <p:sp>
        <p:nvSpPr>
          <p:cNvPr id="74" name="Rectangle 73"/>
          <p:cNvSpPr/>
          <p:nvPr/>
        </p:nvSpPr>
        <p:spPr bwMode="auto">
          <a:xfrm>
            <a:off x="3357156" y="4034534"/>
            <a:ext cx="403464" cy="74680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marL="0" marR="0" indent="0" algn="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dirty="0" smtClean="0"/>
          </a:p>
        </p:txBody>
      </p:sp>
      <p:sp>
        <p:nvSpPr>
          <p:cNvPr id="75" name="Rectangle 74"/>
          <p:cNvSpPr/>
          <p:nvPr/>
        </p:nvSpPr>
        <p:spPr bwMode="auto">
          <a:xfrm>
            <a:off x="3759526" y="3965477"/>
            <a:ext cx="403464" cy="143737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GB" dirty="0" smtClean="0"/>
          </a:p>
        </p:txBody>
      </p:sp>
      <p:sp>
        <p:nvSpPr>
          <p:cNvPr id="77" name="Rectangle 76"/>
          <p:cNvSpPr/>
          <p:nvPr/>
        </p:nvSpPr>
        <p:spPr bwMode="auto">
          <a:xfrm>
            <a:off x="4354960" y="4034534"/>
            <a:ext cx="403464" cy="74679"/>
          </a:xfrm>
          <a:prstGeom prst="rect">
            <a:avLst/>
          </a:prstGeom>
          <a:solidFill>
            <a:srgbClr val="002776"/>
          </a:solidFill>
          <a:ln w="9525" algn="ctr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pPr marL="0" marR="0" indent="0" algn="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dirty="0" smtClean="0"/>
          </a:p>
        </p:txBody>
      </p:sp>
      <p:sp>
        <p:nvSpPr>
          <p:cNvPr id="78" name="Rectangle 77"/>
          <p:cNvSpPr/>
          <p:nvPr/>
        </p:nvSpPr>
        <p:spPr bwMode="auto">
          <a:xfrm>
            <a:off x="4757331" y="3913090"/>
            <a:ext cx="403464" cy="196124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marL="0" marR="0" indent="0" algn="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dirty="0" smtClean="0"/>
          </a:p>
        </p:txBody>
      </p:sp>
      <p:sp>
        <p:nvSpPr>
          <p:cNvPr id="79" name="Rectangle 78"/>
          <p:cNvSpPr/>
          <p:nvPr/>
        </p:nvSpPr>
        <p:spPr bwMode="auto">
          <a:xfrm>
            <a:off x="5159701" y="3722590"/>
            <a:ext cx="403464" cy="386624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GB" dirty="0" smtClean="0"/>
          </a:p>
        </p:txBody>
      </p:sp>
      <p:sp>
        <p:nvSpPr>
          <p:cNvPr id="81" name="Rectangle 80"/>
          <p:cNvSpPr/>
          <p:nvPr/>
        </p:nvSpPr>
        <p:spPr bwMode="auto">
          <a:xfrm>
            <a:off x="5755135" y="4036916"/>
            <a:ext cx="403464" cy="72298"/>
          </a:xfrm>
          <a:prstGeom prst="rect">
            <a:avLst/>
          </a:prstGeom>
          <a:solidFill>
            <a:srgbClr val="002776"/>
          </a:solidFill>
          <a:ln w="9525" algn="ctr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pPr marL="0" marR="0" indent="0" algn="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dirty="0" smtClean="0"/>
          </a:p>
        </p:txBody>
      </p:sp>
      <p:sp>
        <p:nvSpPr>
          <p:cNvPr id="82" name="Rectangle 81"/>
          <p:cNvSpPr/>
          <p:nvPr/>
        </p:nvSpPr>
        <p:spPr bwMode="auto">
          <a:xfrm>
            <a:off x="6157506" y="3979765"/>
            <a:ext cx="403464" cy="129449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marL="0" marR="0" indent="0" algn="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dirty="0" smtClean="0"/>
          </a:p>
        </p:txBody>
      </p:sp>
      <p:sp>
        <p:nvSpPr>
          <p:cNvPr id="83" name="Rectangle 82"/>
          <p:cNvSpPr/>
          <p:nvPr/>
        </p:nvSpPr>
        <p:spPr bwMode="auto">
          <a:xfrm>
            <a:off x="6559876" y="3979766"/>
            <a:ext cx="403464" cy="129448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GB" dirty="0" smtClean="0"/>
          </a:p>
        </p:txBody>
      </p:sp>
      <p:sp>
        <p:nvSpPr>
          <p:cNvPr id="87" name="Rectangle 86"/>
          <p:cNvSpPr/>
          <p:nvPr/>
        </p:nvSpPr>
        <p:spPr bwMode="auto">
          <a:xfrm>
            <a:off x="7960051" y="3910709"/>
            <a:ext cx="403464" cy="198505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GB" dirty="0" smtClean="0"/>
          </a:p>
        </p:txBody>
      </p:sp>
      <p:sp>
        <p:nvSpPr>
          <p:cNvPr id="132122" name="TextBox 48"/>
          <p:cNvSpPr txBox="1">
            <a:spLocks noChangeArrowheads="1"/>
          </p:cNvSpPr>
          <p:nvPr/>
        </p:nvSpPr>
        <p:spPr bwMode="auto">
          <a:xfrm>
            <a:off x="-32885" y="6176279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000" dirty="0" smtClean="0">
                <a:solidFill>
                  <a:schemeClr val="bg1"/>
                </a:solidFill>
              </a:rPr>
              <a:t>*Viral breakthrough: confirmed increase of &gt;1 log from nadir or &gt;100 IU/mL if undetectable; </a:t>
            </a:r>
            <a:r>
              <a:rPr lang="en-GB" sz="1000" dirty="0" smtClean="0">
                <a:solidFill>
                  <a:schemeClr val="bg1"/>
                </a:solidFill>
              </a:rPr>
              <a:t>TMC12/PR24</a:t>
            </a:r>
            <a:r>
              <a:rPr lang="en-GB" sz="1000" dirty="0">
                <a:solidFill>
                  <a:schemeClr val="bg1"/>
                </a:solidFill>
              </a:rPr>
              <a:t>, TMC435 + PegIFN/RBV for 12 weeks followed by PegIFN/RBV for 24 weeks (PegIFN/RBV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, 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peginterferon </a:t>
            </a:r>
            <a:r>
              <a:rPr lang="en-GB" sz="1000" dirty="0">
                <a:solidFill>
                  <a:schemeClr val="bg1"/>
                </a:solidFill>
                <a:cs typeface="Arial" charset="0"/>
                <a:sym typeface="Symbol" pitchFamily="18" charset="2"/>
              </a:rPr>
              <a:t>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-2a [</a:t>
            </a:r>
            <a:r>
              <a:rPr lang="en-US" sz="1000" dirty="0" smtClean="0">
                <a:solidFill>
                  <a:schemeClr val="bg1"/>
                </a:solidFill>
              </a:rPr>
              <a:t>180 </a:t>
            </a:r>
            <a:r>
              <a:rPr lang="en-US" sz="1000" dirty="0" smtClean="0">
                <a:solidFill>
                  <a:schemeClr val="bg1"/>
                </a:solidFill>
                <a:sym typeface="Symbol" pitchFamily="18" charset="2"/>
              </a:rPr>
              <a:t></a:t>
            </a:r>
            <a:r>
              <a:rPr lang="en-US" sz="1000" dirty="0">
                <a:solidFill>
                  <a:schemeClr val="bg1"/>
                </a:solidFill>
              </a:rPr>
              <a:t>g/wk] 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+ ribavirin [</a:t>
            </a:r>
            <a:r>
              <a:rPr lang="en-US" sz="1000" dirty="0" smtClean="0">
                <a:solidFill>
                  <a:schemeClr val="bg1"/>
                </a:solidFill>
              </a:rPr>
              <a:t>1000–1200 mg/day</a:t>
            </a:r>
            <a:r>
              <a:rPr lang="en-US" sz="1000" dirty="0">
                <a:solidFill>
                  <a:schemeClr val="bg1"/>
                </a:solidFill>
              </a:rPr>
              <a:t>])</a:t>
            </a:r>
            <a:r>
              <a:rPr lang="en-GB" sz="1000" dirty="0">
                <a:solidFill>
                  <a:schemeClr val="bg1"/>
                </a:solidFill>
              </a:rPr>
              <a:t>; </a:t>
            </a:r>
            <a:r>
              <a:rPr lang="en-GB" sz="1000" dirty="0" smtClean="0">
                <a:solidFill>
                  <a:schemeClr val="bg1"/>
                </a:solidFill>
              </a:rPr>
              <a:t>TMC24/PR24</a:t>
            </a:r>
            <a:r>
              <a:rPr lang="en-GB" sz="1000" dirty="0">
                <a:solidFill>
                  <a:schemeClr val="bg1"/>
                </a:solidFill>
              </a:rPr>
              <a:t>, TMC435 + PegIFN/RBV for 24 weeks;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US" sz="1000" dirty="0" smtClean="0">
                <a:solidFill>
                  <a:schemeClr val="bg1"/>
                </a:solidFill>
              </a:rPr>
              <a:t>all </a:t>
            </a:r>
            <a:r>
              <a:rPr lang="en-US" sz="1000" dirty="0">
                <a:solidFill>
                  <a:schemeClr val="bg1"/>
                </a:solidFill>
              </a:rPr>
              <a:t>TMC435 doses were administered once-daily;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GB" sz="1000" dirty="0">
                <a:solidFill>
                  <a:schemeClr val="bg1"/>
                </a:solidFill>
              </a:rPr>
              <a:t>Pbo24/PR48, </a:t>
            </a:r>
            <a:r>
              <a:rPr lang="en-GB" sz="1000" dirty="0" smtClean="0">
                <a:solidFill>
                  <a:schemeClr val="bg1"/>
                </a:solidFill>
              </a:rPr>
              <a:t>placebo </a:t>
            </a:r>
            <a:r>
              <a:rPr lang="en-GB" sz="1000" dirty="0">
                <a:solidFill>
                  <a:schemeClr val="bg1"/>
                </a:solidFill>
              </a:rPr>
              <a:t>and PegIFN/RBV for 24 weeks followed by PegIFN/RBV for 24 </a:t>
            </a:r>
            <a:r>
              <a:rPr lang="en-GB" sz="1000" dirty="0" smtClean="0">
                <a:solidFill>
                  <a:schemeClr val="bg1"/>
                </a:solidFill>
              </a:rPr>
              <a:t>weeks</a:t>
            </a:r>
            <a:endParaRPr lang="nl-BE" sz="1000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4" name="Rectangle 17"/>
          <p:cNvSpPr txBox="1">
            <a:spLocks noChangeArrowheads="1"/>
          </p:cNvSpPr>
          <p:nvPr/>
        </p:nvSpPr>
        <p:spPr bwMode="auto">
          <a:xfrm>
            <a:off x="0" y="183697"/>
            <a:ext cx="9144000" cy="514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ts val="3200"/>
              </a:lnSpc>
            </a:pPr>
            <a:r>
              <a:rPr lang="en-US" sz="28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PILLAR Week 24 Analysis: Viral Breakthrough</a:t>
            </a:r>
          </a:p>
        </p:txBody>
      </p:sp>
      <p:sp>
        <p:nvSpPr>
          <p:cNvPr id="33" name="TextBox 63"/>
          <p:cNvSpPr txBox="1">
            <a:spLocks noChangeArrowheads="1"/>
          </p:cNvSpPr>
          <p:nvPr/>
        </p:nvSpPr>
        <p:spPr bwMode="auto">
          <a:xfrm>
            <a:off x="624300" y="1542860"/>
            <a:ext cx="7147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GB" sz="1400" b="1" dirty="0" smtClean="0">
                <a:solidFill>
                  <a:schemeClr val="tx2"/>
                </a:solidFill>
              </a:rPr>
              <a:t>50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4" name="TextBox 64"/>
          <p:cNvSpPr txBox="1">
            <a:spLocks noChangeArrowheads="1"/>
          </p:cNvSpPr>
          <p:nvPr/>
        </p:nvSpPr>
        <p:spPr bwMode="auto">
          <a:xfrm>
            <a:off x="762459" y="2027903"/>
            <a:ext cx="57661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GB" sz="1400" b="1" dirty="0" smtClean="0">
                <a:solidFill>
                  <a:schemeClr val="tx2"/>
                </a:solidFill>
              </a:rPr>
              <a:t>40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5" name="TextBox 65"/>
          <p:cNvSpPr txBox="1">
            <a:spLocks noChangeArrowheads="1"/>
          </p:cNvSpPr>
          <p:nvPr/>
        </p:nvSpPr>
        <p:spPr bwMode="auto">
          <a:xfrm>
            <a:off x="762459" y="2512946"/>
            <a:ext cx="57661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GB" sz="1400" b="1" dirty="0" smtClean="0">
                <a:solidFill>
                  <a:schemeClr val="tx2"/>
                </a:solidFill>
              </a:rPr>
              <a:t>30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6" name="TextBox 66"/>
          <p:cNvSpPr txBox="1">
            <a:spLocks noChangeArrowheads="1"/>
          </p:cNvSpPr>
          <p:nvPr/>
        </p:nvSpPr>
        <p:spPr bwMode="auto">
          <a:xfrm>
            <a:off x="762459" y="2997989"/>
            <a:ext cx="57661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GB" sz="1400" b="1" dirty="0" smtClean="0">
                <a:solidFill>
                  <a:schemeClr val="tx2"/>
                </a:solidFill>
              </a:rPr>
              <a:t>20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7" name="TextBox 67"/>
          <p:cNvSpPr txBox="1">
            <a:spLocks noChangeArrowheads="1"/>
          </p:cNvSpPr>
          <p:nvPr/>
        </p:nvSpPr>
        <p:spPr bwMode="auto">
          <a:xfrm>
            <a:off x="762459" y="3483032"/>
            <a:ext cx="57661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GB" sz="1400" b="1" dirty="0" smtClean="0">
                <a:solidFill>
                  <a:schemeClr val="tx2"/>
                </a:solidFill>
              </a:rPr>
              <a:t>10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8" name="TextBox 68"/>
          <p:cNvSpPr txBox="1">
            <a:spLocks noChangeArrowheads="1"/>
          </p:cNvSpPr>
          <p:nvPr/>
        </p:nvSpPr>
        <p:spPr bwMode="auto">
          <a:xfrm>
            <a:off x="900616" y="3968077"/>
            <a:ext cx="438453" cy="26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7" name="TextBox 99"/>
          <p:cNvSpPr txBox="1">
            <a:spLocks noChangeArrowheads="1"/>
          </p:cNvSpPr>
          <p:nvPr/>
        </p:nvSpPr>
        <p:spPr bwMode="auto">
          <a:xfrm>
            <a:off x="1532238" y="4138776"/>
            <a:ext cx="12745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chemeClr val="tx2"/>
                </a:solidFill>
              </a:rPr>
              <a:t>TMC12/PR24 </a:t>
            </a:r>
            <a:br>
              <a:rPr lang="en-GB" sz="1400" b="1" dirty="0" smtClean="0">
                <a:solidFill>
                  <a:schemeClr val="tx2"/>
                </a:solidFill>
              </a:rPr>
            </a:br>
            <a:r>
              <a:rPr lang="en-GB" sz="1400" b="1" dirty="0" smtClean="0">
                <a:solidFill>
                  <a:schemeClr val="tx2"/>
                </a:solidFill>
              </a:rPr>
              <a:t>75 mg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8" name="TextBox 99"/>
          <p:cNvSpPr txBox="1">
            <a:spLocks noChangeArrowheads="1"/>
          </p:cNvSpPr>
          <p:nvPr/>
        </p:nvSpPr>
        <p:spPr bwMode="auto">
          <a:xfrm>
            <a:off x="2897031" y="4138775"/>
            <a:ext cx="13314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chemeClr val="tx2"/>
                </a:solidFill>
              </a:rPr>
              <a:t>TMC24/PR24 </a:t>
            </a:r>
            <a:br>
              <a:rPr lang="en-GB" sz="1400" b="1" dirty="0" smtClean="0">
                <a:solidFill>
                  <a:schemeClr val="tx2"/>
                </a:solidFill>
              </a:rPr>
            </a:br>
            <a:r>
              <a:rPr lang="en-GB" sz="1400" b="1" dirty="0" smtClean="0">
                <a:solidFill>
                  <a:schemeClr val="tx2"/>
                </a:solidFill>
              </a:rPr>
              <a:t>75 mg</a:t>
            </a:r>
          </a:p>
        </p:txBody>
      </p:sp>
      <p:sp>
        <p:nvSpPr>
          <p:cNvPr id="29" name="TextBox 99"/>
          <p:cNvSpPr txBox="1">
            <a:spLocks noChangeArrowheads="1"/>
          </p:cNvSpPr>
          <p:nvPr/>
        </p:nvSpPr>
        <p:spPr bwMode="auto">
          <a:xfrm>
            <a:off x="4302839" y="4138775"/>
            <a:ext cx="13201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chemeClr val="tx2"/>
                </a:solidFill>
              </a:rPr>
              <a:t>TMC12/PR24  </a:t>
            </a:r>
            <a:br>
              <a:rPr lang="en-GB" sz="1400" b="1" dirty="0" smtClean="0">
                <a:solidFill>
                  <a:schemeClr val="tx2"/>
                </a:solidFill>
              </a:rPr>
            </a:br>
            <a:r>
              <a:rPr lang="en-GB" sz="1400" b="1" dirty="0" smtClean="0">
                <a:solidFill>
                  <a:schemeClr val="tx2"/>
                </a:solidFill>
              </a:rPr>
              <a:t>150 mg</a:t>
            </a:r>
          </a:p>
        </p:txBody>
      </p:sp>
      <p:sp>
        <p:nvSpPr>
          <p:cNvPr id="30" name="TextBox 99"/>
          <p:cNvSpPr txBox="1">
            <a:spLocks noChangeArrowheads="1"/>
          </p:cNvSpPr>
          <p:nvPr/>
        </p:nvSpPr>
        <p:spPr bwMode="auto">
          <a:xfrm>
            <a:off x="5702325" y="4138775"/>
            <a:ext cx="13189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chemeClr val="tx2"/>
                </a:solidFill>
              </a:rPr>
              <a:t>TMC24/PR24 </a:t>
            </a:r>
            <a:br>
              <a:rPr lang="en-GB" sz="1400" b="1" dirty="0" smtClean="0">
                <a:solidFill>
                  <a:schemeClr val="tx2"/>
                </a:solidFill>
              </a:rPr>
            </a:br>
            <a:r>
              <a:rPr lang="en-GB" sz="1400" b="1" dirty="0" smtClean="0">
                <a:solidFill>
                  <a:schemeClr val="tx2"/>
                </a:solidFill>
              </a:rPr>
              <a:t>150 mg </a:t>
            </a:r>
          </a:p>
        </p:txBody>
      </p:sp>
      <p:sp>
        <p:nvSpPr>
          <p:cNvPr id="31" name="TextBox 99"/>
          <p:cNvSpPr txBox="1">
            <a:spLocks noChangeArrowheads="1"/>
          </p:cNvSpPr>
          <p:nvPr/>
        </p:nvSpPr>
        <p:spPr bwMode="auto">
          <a:xfrm>
            <a:off x="7121265" y="4138775"/>
            <a:ext cx="12787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chemeClr val="tx2"/>
                </a:solidFill>
              </a:rPr>
              <a:t>Pbo24/PR48 </a:t>
            </a:r>
          </a:p>
        </p:txBody>
      </p:sp>
      <p:sp>
        <p:nvSpPr>
          <p:cNvPr id="46" name="TextBox 36"/>
          <p:cNvSpPr txBox="1">
            <a:spLocks noChangeArrowheads="1"/>
          </p:cNvSpPr>
          <p:nvPr/>
        </p:nvSpPr>
        <p:spPr bwMode="auto">
          <a:xfrm rot="16200000">
            <a:off x="-617116" y="2538518"/>
            <a:ext cx="2441643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400" b="1" dirty="0" smtClean="0">
                <a:solidFill>
                  <a:schemeClr val="tx2"/>
                </a:solidFill>
              </a:rPr>
              <a:t>Proportion of patients with viral breakthrough,* cumulative (%)</a:t>
            </a:r>
          </a:p>
        </p:txBody>
      </p:sp>
      <p:grpSp>
        <p:nvGrpSpPr>
          <p:cNvPr id="2" name="Group 50"/>
          <p:cNvGrpSpPr/>
          <p:nvPr/>
        </p:nvGrpSpPr>
        <p:grpSpPr>
          <a:xfrm>
            <a:off x="2014547" y="4781127"/>
            <a:ext cx="6229341" cy="341903"/>
            <a:chOff x="2686104" y="4452499"/>
            <a:chExt cx="4641789" cy="341903"/>
          </a:xfrm>
        </p:grpSpPr>
        <p:sp>
          <p:nvSpPr>
            <p:cNvPr id="39" name="Rectangle 110"/>
            <p:cNvSpPr>
              <a:spLocks noChangeArrowheads="1"/>
            </p:cNvSpPr>
            <p:nvPr/>
          </p:nvSpPr>
          <p:spPr bwMode="auto">
            <a:xfrm>
              <a:off x="2686104" y="4556491"/>
              <a:ext cx="215900" cy="125412"/>
            </a:xfrm>
            <a:prstGeom prst="rect">
              <a:avLst/>
            </a:prstGeom>
            <a:solidFill>
              <a:srgbClr val="002776"/>
            </a:solidFill>
            <a:ln w="9525" algn="ctr">
              <a:solidFill>
                <a:srgbClr val="002776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/>
            </a:p>
          </p:txBody>
        </p:sp>
        <p:sp>
          <p:nvSpPr>
            <p:cNvPr id="40" name="Rectangle 111"/>
            <p:cNvSpPr>
              <a:spLocks noChangeArrowheads="1"/>
            </p:cNvSpPr>
            <p:nvPr/>
          </p:nvSpPr>
          <p:spPr bwMode="auto">
            <a:xfrm>
              <a:off x="4174623" y="4557275"/>
              <a:ext cx="215900" cy="125412"/>
            </a:xfrm>
            <a:prstGeom prst="rect">
              <a:avLst/>
            </a:prstGeom>
            <a:solidFill>
              <a:srgbClr val="00B0F0"/>
            </a:solidFill>
            <a:ln w="9525" algn="ctr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/>
            </a:p>
          </p:txBody>
        </p:sp>
        <p:sp>
          <p:nvSpPr>
            <p:cNvPr id="41" name="Rectangle 112"/>
            <p:cNvSpPr>
              <a:spLocks noChangeArrowheads="1"/>
            </p:cNvSpPr>
            <p:nvPr/>
          </p:nvSpPr>
          <p:spPr bwMode="auto">
            <a:xfrm>
              <a:off x="5846478" y="4559439"/>
              <a:ext cx="215900" cy="125412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 w="9525" algn="ctr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/>
            </a:p>
          </p:txBody>
        </p:sp>
        <p:sp>
          <p:nvSpPr>
            <p:cNvPr id="42" name="TextBox 113"/>
            <p:cNvSpPr txBox="1">
              <a:spLocks noChangeArrowheads="1"/>
            </p:cNvSpPr>
            <p:nvPr/>
          </p:nvSpPr>
          <p:spPr bwMode="auto">
            <a:xfrm>
              <a:off x="2721429" y="4452906"/>
              <a:ext cx="125674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600" b="1" dirty="0" smtClean="0">
                  <a:solidFill>
                    <a:schemeClr val="tx2"/>
                  </a:solidFill>
                </a:rPr>
                <a:t>Weeks 1-4</a:t>
              </a:r>
              <a:endParaRPr lang="en-US" sz="1600" b="1" dirty="0">
                <a:solidFill>
                  <a:schemeClr val="tx2"/>
                </a:solidFill>
              </a:endParaRPr>
            </a:p>
          </p:txBody>
        </p:sp>
        <p:sp>
          <p:nvSpPr>
            <p:cNvPr id="43" name="TextBox 115"/>
            <p:cNvSpPr txBox="1">
              <a:spLocks noChangeArrowheads="1"/>
            </p:cNvSpPr>
            <p:nvPr/>
          </p:nvSpPr>
          <p:spPr bwMode="auto">
            <a:xfrm>
              <a:off x="4212772" y="4452499"/>
              <a:ext cx="13244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600" b="1" dirty="0" smtClean="0">
                  <a:solidFill>
                    <a:schemeClr val="tx2"/>
                  </a:solidFill>
                </a:rPr>
                <a:t>Weeks 1-12</a:t>
              </a:r>
              <a:endParaRPr lang="en-US" sz="1600" b="1" dirty="0">
                <a:solidFill>
                  <a:schemeClr val="tx2"/>
                </a:solidFill>
              </a:endParaRPr>
            </a:p>
          </p:txBody>
        </p:sp>
        <p:sp>
          <p:nvSpPr>
            <p:cNvPr id="44" name="TextBox 116"/>
            <p:cNvSpPr txBox="1">
              <a:spLocks noChangeArrowheads="1"/>
            </p:cNvSpPr>
            <p:nvPr/>
          </p:nvSpPr>
          <p:spPr bwMode="auto">
            <a:xfrm>
              <a:off x="5784276" y="4455848"/>
              <a:ext cx="154361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600" b="1" dirty="0" smtClean="0">
                  <a:solidFill>
                    <a:schemeClr val="tx2"/>
                  </a:solidFill>
                </a:rPr>
                <a:t>Weeks 1-24</a:t>
              </a:r>
              <a:endParaRPr lang="en-US" sz="1600" b="1" dirty="0">
                <a:solidFill>
                  <a:schemeClr val="tx2"/>
                </a:solidFill>
              </a:endParaRPr>
            </a:p>
          </p:txBody>
        </p:sp>
      </p:grpSp>
      <p:cxnSp>
        <p:nvCxnSpPr>
          <p:cNvPr id="52" name="Straight Connector 51"/>
          <p:cNvCxnSpPr/>
          <p:nvPr/>
        </p:nvCxnSpPr>
        <p:spPr bwMode="auto">
          <a:xfrm rot="5400000">
            <a:off x="192738" y="2902984"/>
            <a:ext cx="241246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 rot="10800000">
            <a:off x="1398360" y="4109214"/>
            <a:ext cx="717962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277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 rot="10800000">
            <a:off x="1291965" y="4109214"/>
            <a:ext cx="108777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 rot="10800000">
            <a:off x="1291965" y="3626771"/>
            <a:ext cx="108777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 rot="10800000">
            <a:off x="1291965" y="3144330"/>
            <a:ext cx="108777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 rot="10800000">
            <a:off x="1291965" y="2661889"/>
            <a:ext cx="108777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rot="10800000">
            <a:off x="1291965" y="2179448"/>
            <a:ext cx="108777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rot="10800000">
            <a:off x="1291969" y="1697007"/>
            <a:ext cx="115917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9" name="TextBox 88"/>
          <p:cNvSpPr txBox="1"/>
          <p:nvPr/>
        </p:nvSpPr>
        <p:spPr>
          <a:xfrm>
            <a:off x="2290675" y="3463714"/>
            <a:ext cx="6527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6.4%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3690764" y="3648771"/>
            <a:ext cx="6527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2.7%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101737" y="3406969"/>
            <a:ext cx="6527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7.8%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472642" y="3669385"/>
            <a:ext cx="6527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2.5%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7863004" y="3594342"/>
            <a:ext cx="6527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3.9%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7" name="Freeform 465"/>
          <p:cNvSpPr>
            <a:spLocks/>
          </p:cNvSpPr>
          <p:nvPr/>
        </p:nvSpPr>
        <p:spPr bwMode="auto">
          <a:xfrm>
            <a:off x="5906921" y="4354859"/>
            <a:ext cx="2486931" cy="1320837"/>
          </a:xfrm>
          <a:custGeom>
            <a:avLst/>
            <a:gdLst>
              <a:gd name="T0" fmla="*/ 1350 w 1350"/>
              <a:gd name="T1" fmla="*/ 690 h 717"/>
              <a:gd name="T2" fmla="*/ 1121 w 1350"/>
              <a:gd name="T3" fmla="*/ 717 h 717"/>
              <a:gd name="T4" fmla="*/ 899 w 1350"/>
              <a:gd name="T5" fmla="*/ 677 h 717"/>
              <a:gd name="T6" fmla="*/ 672 w 1350"/>
              <a:gd name="T7" fmla="*/ 689 h 717"/>
              <a:gd name="T8" fmla="*/ 443 w 1350"/>
              <a:gd name="T9" fmla="*/ 693 h 717"/>
              <a:gd name="T10" fmla="*/ 333 w 1350"/>
              <a:gd name="T11" fmla="*/ 695 h 717"/>
              <a:gd name="T12" fmla="*/ 218 w 1350"/>
              <a:gd name="T13" fmla="*/ 696 h 717"/>
              <a:gd name="T14" fmla="*/ 162 w 1350"/>
              <a:gd name="T15" fmla="*/ 674 h 717"/>
              <a:gd name="T16" fmla="*/ 110 w 1350"/>
              <a:gd name="T17" fmla="*/ 650 h 717"/>
              <a:gd name="T18" fmla="*/ 50 w 1350"/>
              <a:gd name="T19" fmla="*/ 596 h 717"/>
              <a:gd name="T20" fmla="*/ 14 w 1350"/>
              <a:gd name="T21" fmla="*/ 489 h 717"/>
              <a:gd name="T22" fmla="*/ 0 w 1350"/>
              <a:gd name="T23" fmla="*/ 117 h 717"/>
              <a:gd name="T24" fmla="*/ 2 w 1350"/>
              <a:gd name="T25" fmla="*/ 0 h 71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350"/>
              <a:gd name="T40" fmla="*/ 0 h 717"/>
              <a:gd name="T41" fmla="*/ 1350 w 1350"/>
              <a:gd name="T42" fmla="*/ 717 h 71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350" h="717">
                <a:moveTo>
                  <a:pt x="1350" y="690"/>
                </a:moveTo>
                <a:lnTo>
                  <a:pt x="1121" y="717"/>
                </a:lnTo>
                <a:lnTo>
                  <a:pt x="899" y="677"/>
                </a:lnTo>
                <a:lnTo>
                  <a:pt x="672" y="689"/>
                </a:lnTo>
                <a:lnTo>
                  <a:pt x="443" y="693"/>
                </a:lnTo>
                <a:lnTo>
                  <a:pt x="333" y="695"/>
                </a:lnTo>
                <a:lnTo>
                  <a:pt x="218" y="696"/>
                </a:lnTo>
                <a:lnTo>
                  <a:pt x="162" y="674"/>
                </a:lnTo>
                <a:lnTo>
                  <a:pt x="110" y="650"/>
                </a:lnTo>
                <a:lnTo>
                  <a:pt x="50" y="596"/>
                </a:lnTo>
                <a:lnTo>
                  <a:pt x="14" y="489"/>
                </a:lnTo>
                <a:lnTo>
                  <a:pt x="0" y="117"/>
                </a:lnTo>
                <a:lnTo>
                  <a:pt x="2" y="0"/>
                </a:lnTo>
              </a:path>
            </a:pathLst>
          </a:custGeom>
          <a:noFill/>
          <a:ln w="38100" cap="flat" cmpd="sng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98" name="Freeform 492"/>
          <p:cNvSpPr>
            <a:spLocks/>
          </p:cNvSpPr>
          <p:nvPr/>
        </p:nvSpPr>
        <p:spPr bwMode="auto">
          <a:xfrm>
            <a:off x="5916132" y="4311567"/>
            <a:ext cx="2494300" cy="1335575"/>
          </a:xfrm>
          <a:custGeom>
            <a:avLst/>
            <a:gdLst>
              <a:gd name="T0" fmla="*/ 1354 w 1354"/>
              <a:gd name="T1" fmla="*/ 696 h 725"/>
              <a:gd name="T2" fmla="*/ 1129 w 1354"/>
              <a:gd name="T3" fmla="*/ 719 h 725"/>
              <a:gd name="T4" fmla="*/ 901 w 1354"/>
              <a:gd name="T5" fmla="*/ 722 h 725"/>
              <a:gd name="T6" fmla="*/ 675 w 1354"/>
              <a:gd name="T7" fmla="*/ 723 h 725"/>
              <a:gd name="T8" fmla="*/ 450 w 1354"/>
              <a:gd name="T9" fmla="*/ 725 h 725"/>
              <a:gd name="T10" fmla="*/ 336 w 1354"/>
              <a:gd name="T11" fmla="*/ 722 h 725"/>
              <a:gd name="T12" fmla="*/ 220 w 1354"/>
              <a:gd name="T13" fmla="*/ 713 h 725"/>
              <a:gd name="T14" fmla="*/ 169 w 1354"/>
              <a:gd name="T15" fmla="*/ 713 h 725"/>
              <a:gd name="T16" fmla="*/ 109 w 1354"/>
              <a:gd name="T17" fmla="*/ 686 h 725"/>
              <a:gd name="T18" fmla="*/ 52 w 1354"/>
              <a:gd name="T19" fmla="*/ 612 h 725"/>
              <a:gd name="T20" fmla="*/ 16 w 1354"/>
              <a:gd name="T21" fmla="*/ 479 h 725"/>
              <a:gd name="T22" fmla="*/ 4 w 1354"/>
              <a:gd name="T23" fmla="*/ 93 h 725"/>
              <a:gd name="T24" fmla="*/ 0 w 1354"/>
              <a:gd name="T25" fmla="*/ 0 h 72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354"/>
              <a:gd name="T40" fmla="*/ 0 h 725"/>
              <a:gd name="T41" fmla="*/ 1354 w 1354"/>
              <a:gd name="T42" fmla="*/ 725 h 725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354" h="725">
                <a:moveTo>
                  <a:pt x="1354" y="696"/>
                </a:moveTo>
                <a:lnTo>
                  <a:pt x="1129" y="719"/>
                </a:lnTo>
                <a:lnTo>
                  <a:pt x="901" y="722"/>
                </a:lnTo>
                <a:lnTo>
                  <a:pt x="675" y="723"/>
                </a:lnTo>
                <a:lnTo>
                  <a:pt x="450" y="725"/>
                </a:lnTo>
                <a:lnTo>
                  <a:pt x="336" y="722"/>
                </a:lnTo>
                <a:lnTo>
                  <a:pt x="220" y="713"/>
                </a:lnTo>
                <a:lnTo>
                  <a:pt x="169" y="713"/>
                </a:lnTo>
                <a:lnTo>
                  <a:pt x="109" y="686"/>
                </a:lnTo>
                <a:lnTo>
                  <a:pt x="52" y="612"/>
                </a:lnTo>
                <a:lnTo>
                  <a:pt x="16" y="479"/>
                </a:lnTo>
                <a:lnTo>
                  <a:pt x="4" y="93"/>
                </a:lnTo>
                <a:lnTo>
                  <a:pt x="0" y="0"/>
                </a:lnTo>
              </a:path>
            </a:pathLst>
          </a:custGeom>
          <a:noFill/>
          <a:ln w="38100" cap="flat" cmpd="sng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400" name="Line 52"/>
          <p:cNvSpPr>
            <a:spLocks noChangeShapeType="1"/>
          </p:cNvSpPr>
          <p:nvPr/>
        </p:nvSpPr>
        <p:spPr bwMode="auto">
          <a:xfrm>
            <a:off x="8339508" y="582859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4147" name="Rectangle 11"/>
          <p:cNvSpPr>
            <a:spLocks noChangeArrowheads="1"/>
          </p:cNvSpPr>
          <p:nvPr/>
        </p:nvSpPr>
        <p:spPr bwMode="auto">
          <a:xfrm>
            <a:off x="0" y="6616700"/>
            <a:ext cx="9144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000" dirty="0" smtClean="0">
                <a:solidFill>
                  <a:schemeClr val="bg1"/>
                </a:solidFill>
              </a:rPr>
              <a:t>*</a:t>
            </a:r>
            <a:r>
              <a:rPr lang="en-US" sz="1000" dirty="0">
                <a:solidFill>
                  <a:schemeClr val="bg1"/>
                </a:solidFill>
              </a:rPr>
              <a:t>Data shown for patients who consented only </a:t>
            </a:r>
            <a:r>
              <a:rPr lang="en-US" sz="1000" dirty="0" smtClean="0">
                <a:solidFill>
                  <a:schemeClr val="bg1"/>
                </a:solidFill>
              </a:rPr>
              <a:t>(67.9%); CC/TT/CT, polymorphism on chromosome 19 s12979860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519" name="Rectangle 17"/>
          <p:cNvSpPr txBox="1">
            <a:spLocks noChangeArrowheads="1"/>
          </p:cNvSpPr>
          <p:nvPr/>
        </p:nvSpPr>
        <p:spPr bwMode="auto">
          <a:xfrm>
            <a:off x="0" y="159203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ts val="3200"/>
              </a:lnSpc>
            </a:pPr>
            <a:r>
              <a:rPr lang="en-US" sz="28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PILLAR Week 24 Analysis: Mean Change in HCV RNA from Baseline According to </a:t>
            </a:r>
            <a:r>
              <a:rPr lang="en-US" sz="2800" b="1" i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IL28B</a:t>
            </a:r>
            <a:r>
              <a:rPr lang="en-US" sz="28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Genotype*</a:t>
            </a:r>
          </a:p>
        </p:txBody>
      </p:sp>
      <p:sp>
        <p:nvSpPr>
          <p:cNvPr id="1224" name="Oval 97"/>
          <p:cNvSpPr>
            <a:spLocks noChangeArrowheads="1"/>
          </p:cNvSpPr>
          <p:nvPr/>
        </p:nvSpPr>
        <p:spPr bwMode="auto">
          <a:xfrm>
            <a:off x="4566741" y="5673854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28" name="Oval 97"/>
          <p:cNvSpPr>
            <a:spLocks noChangeArrowheads="1"/>
          </p:cNvSpPr>
          <p:nvPr/>
        </p:nvSpPr>
        <p:spPr bwMode="auto">
          <a:xfrm>
            <a:off x="4148568" y="5686750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32" name="Oval 97"/>
          <p:cNvSpPr>
            <a:spLocks noChangeArrowheads="1"/>
          </p:cNvSpPr>
          <p:nvPr/>
        </p:nvSpPr>
        <p:spPr bwMode="auto">
          <a:xfrm>
            <a:off x="3733159" y="5686750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36" name="Oval 97"/>
          <p:cNvSpPr>
            <a:spLocks noChangeArrowheads="1"/>
          </p:cNvSpPr>
          <p:nvPr/>
        </p:nvSpPr>
        <p:spPr bwMode="auto">
          <a:xfrm>
            <a:off x="3307618" y="5683065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40" name="Oval 97"/>
          <p:cNvSpPr>
            <a:spLocks noChangeArrowheads="1"/>
          </p:cNvSpPr>
          <p:nvPr/>
        </p:nvSpPr>
        <p:spPr bwMode="auto">
          <a:xfrm>
            <a:off x="2893129" y="5679381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44" name="Oval 97"/>
          <p:cNvSpPr>
            <a:spLocks noChangeArrowheads="1"/>
          </p:cNvSpPr>
          <p:nvPr/>
        </p:nvSpPr>
        <p:spPr bwMode="auto">
          <a:xfrm>
            <a:off x="2684964" y="5670170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48" name="Oval 97"/>
          <p:cNvSpPr>
            <a:spLocks noChangeArrowheads="1"/>
          </p:cNvSpPr>
          <p:nvPr/>
        </p:nvSpPr>
        <p:spPr bwMode="auto">
          <a:xfrm>
            <a:off x="2474956" y="5651748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52" name="Oval 97"/>
          <p:cNvSpPr>
            <a:spLocks noChangeArrowheads="1"/>
          </p:cNvSpPr>
          <p:nvPr/>
        </p:nvSpPr>
        <p:spPr bwMode="auto">
          <a:xfrm>
            <a:off x="2347846" y="5629642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56" name="Oval 97"/>
          <p:cNvSpPr>
            <a:spLocks noChangeArrowheads="1"/>
          </p:cNvSpPr>
          <p:nvPr/>
        </p:nvSpPr>
        <p:spPr bwMode="auto">
          <a:xfrm>
            <a:off x="2246527" y="5602010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59" name="Oval 97"/>
          <p:cNvSpPr>
            <a:spLocks noChangeArrowheads="1"/>
          </p:cNvSpPr>
          <p:nvPr/>
        </p:nvSpPr>
        <p:spPr bwMode="auto">
          <a:xfrm>
            <a:off x="2137838" y="5462005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63" name="Oval 97"/>
          <p:cNvSpPr>
            <a:spLocks noChangeArrowheads="1"/>
          </p:cNvSpPr>
          <p:nvPr/>
        </p:nvSpPr>
        <p:spPr bwMode="auto">
          <a:xfrm>
            <a:off x="2064151" y="5163573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361" name="Oval 97"/>
          <p:cNvSpPr>
            <a:spLocks noChangeArrowheads="1"/>
          </p:cNvSpPr>
          <p:nvPr/>
        </p:nvSpPr>
        <p:spPr bwMode="auto">
          <a:xfrm>
            <a:off x="2043888" y="4318016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16" name="TextBox 36"/>
          <p:cNvSpPr txBox="1">
            <a:spLocks noChangeArrowheads="1"/>
          </p:cNvSpPr>
          <p:nvPr/>
        </p:nvSpPr>
        <p:spPr bwMode="auto">
          <a:xfrm rot="16200000">
            <a:off x="-772659" y="3299301"/>
            <a:ext cx="39050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chemeClr val="tx2"/>
                </a:solidFill>
              </a:rPr>
              <a:t>Mean (+/- SE) change in plasma HCV RNA (log</a:t>
            </a:r>
            <a:r>
              <a:rPr lang="en-GB" sz="1400" b="1" baseline="-25000" dirty="0" smtClean="0">
                <a:solidFill>
                  <a:schemeClr val="tx2"/>
                </a:solidFill>
              </a:rPr>
              <a:t>10</a:t>
            </a:r>
            <a:r>
              <a:rPr lang="en-GB" sz="1400" b="1" dirty="0" smtClean="0">
                <a:solidFill>
                  <a:schemeClr val="tx2"/>
                </a:solidFill>
              </a:rPr>
              <a:t> IU/mL) from baseline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518" name="Line 134"/>
          <p:cNvSpPr>
            <a:spLocks noChangeShapeType="1"/>
          </p:cNvSpPr>
          <p:nvPr/>
        </p:nvSpPr>
        <p:spPr bwMode="auto">
          <a:xfrm>
            <a:off x="4597138" y="2132108"/>
            <a:ext cx="0" cy="85108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20" name="Freeform 10"/>
          <p:cNvSpPr>
            <a:spLocks/>
          </p:cNvSpPr>
          <p:nvPr/>
        </p:nvSpPr>
        <p:spPr bwMode="auto">
          <a:xfrm>
            <a:off x="1887304" y="1675249"/>
            <a:ext cx="2818522" cy="1606373"/>
          </a:xfrm>
          <a:custGeom>
            <a:avLst/>
            <a:gdLst>
              <a:gd name="T0" fmla="*/ 0 w 1530"/>
              <a:gd name="T1" fmla="*/ 0 h 872"/>
              <a:gd name="T2" fmla="*/ 0 w 1530"/>
              <a:gd name="T3" fmla="*/ 872 h 872"/>
              <a:gd name="T4" fmla="*/ 1530 w 1530"/>
              <a:gd name="T5" fmla="*/ 872 h 872"/>
              <a:gd name="T6" fmla="*/ 0 60000 65536"/>
              <a:gd name="T7" fmla="*/ 0 60000 65536"/>
              <a:gd name="T8" fmla="*/ 0 60000 65536"/>
              <a:gd name="T9" fmla="*/ 0 w 1530"/>
              <a:gd name="T10" fmla="*/ 0 h 872"/>
              <a:gd name="T11" fmla="*/ 1530 w 1530"/>
              <a:gd name="T12" fmla="*/ 872 h 8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0" h="872">
                <a:moveTo>
                  <a:pt x="0" y="0"/>
                </a:moveTo>
                <a:lnTo>
                  <a:pt x="0" y="872"/>
                </a:lnTo>
                <a:lnTo>
                  <a:pt x="1530" y="872"/>
                </a:lnTo>
              </a:path>
            </a:pathLst>
          </a:custGeom>
          <a:noFill/>
          <a:ln w="19050" cap="flat" cmpd="sng">
            <a:solidFill>
              <a:srgbClr val="002776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521" name="Straight Connector 18"/>
          <p:cNvCxnSpPr>
            <a:cxnSpLocks noChangeShapeType="1"/>
          </p:cNvCxnSpPr>
          <p:nvPr/>
        </p:nvCxnSpPr>
        <p:spPr bwMode="auto">
          <a:xfrm rot="10800000">
            <a:off x="1809933" y="1680776"/>
            <a:ext cx="71844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522" name="TextBox 36"/>
          <p:cNvSpPr txBox="1">
            <a:spLocks noChangeArrowheads="1"/>
          </p:cNvSpPr>
          <p:nvPr/>
        </p:nvSpPr>
        <p:spPr bwMode="auto">
          <a:xfrm>
            <a:off x="1504133" y="1534659"/>
            <a:ext cx="329748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524" name="Straight Connector 18"/>
          <p:cNvCxnSpPr>
            <a:cxnSpLocks noChangeShapeType="1"/>
          </p:cNvCxnSpPr>
          <p:nvPr/>
        </p:nvCxnSpPr>
        <p:spPr bwMode="auto">
          <a:xfrm rot="10800000">
            <a:off x="1809933" y="2172636"/>
            <a:ext cx="71844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685" name="TextBox 36"/>
          <p:cNvSpPr txBox="1">
            <a:spLocks noChangeArrowheads="1"/>
          </p:cNvSpPr>
          <p:nvPr/>
        </p:nvSpPr>
        <p:spPr bwMode="auto">
          <a:xfrm>
            <a:off x="1435973" y="2026518"/>
            <a:ext cx="397909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-2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687" name="Straight Connector 18"/>
          <p:cNvCxnSpPr>
            <a:cxnSpLocks noChangeShapeType="1"/>
          </p:cNvCxnSpPr>
          <p:nvPr/>
        </p:nvCxnSpPr>
        <p:spPr bwMode="auto">
          <a:xfrm rot="10800000">
            <a:off x="1809933" y="2658969"/>
            <a:ext cx="71844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816" name="TextBox 36"/>
          <p:cNvSpPr txBox="1">
            <a:spLocks noChangeArrowheads="1"/>
          </p:cNvSpPr>
          <p:nvPr/>
        </p:nvSpPr>
        <p:spPr bwMode="auto">
          <a:xfrm>
            <a:off x="1435973" y="2512852"/>
            <a:ext cx="397909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-4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859" name="Straight Connector 18"/>
          <p:cNvCxnSpPr>
            <a:cxnSpLocks noChangeShapeType="1"/>
          </p:cNvCxnSpPr>
          <p:nvPr/>
        </p:nvCxnSpPr>
        <p:spPr bwMode="auto">
          <a:xfrm rot="10800000">
            <a:off x="1809933" y="3148986"/>
            <a:ext cx="71844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1031" name="TextBox 36"/>
          <p:cNvSpPr txBox="1">
            <a:spLocks noChangeArrowheads="1"/>
          </p:cNvSpPr>
          <p:nvPr/>
        </p:nvSpPr>
        <p:spPr bwMode="auto">
          <a:xfrm>
            <a:off x="1435973" y="3002869"/>
            <a:ext cx="397909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-6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041" name="Line 21"/>
          <p:cNvSpPr>
            <a:spLocks noChangeShapeType="1"/>
          </p:cNvSpPr>
          <p:nvPr/>
        </p:nvSpPr>
        <p:spPr bwMode="auto">
          <a:xfrm>
            <a:off x="2075206" y="3279781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42" name="TextBox 36"/>
          <p:cNvSpPr txBox="1">
            <a:spLocks noChangeArrowheads="1"/>
          </p:cNvSpPr>
          <p:nvPr/>
        </p:nvSpPr>
        <p:spPr bwMode="auto">
          <a:xfrm>
            <a:off x="1916779" y="3300044"/>
            <a:ext cx="329748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043" name="Line 23"/>
          <p:cNvSpPr>
            <a:spLocks noChangeShapeType="1"/>
          </p:cNvSpPr>
          <p:nvPr/>
        </p:nvSpPr>
        <p:spPr bwMode="auto">
          <a:xfrm>
            <a:off x="2497984" y="3279781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44" name="TextBox 36"/>
          <p:cNvSpPr txBox="1">
            <a:spLocks noChangeArrowheads="1"/>
          </p:cNvSpPr>
          <p:nvPr/>
        </p:nvSpPr>
        <p:spPr bwMode="auto">
          <a:xfrm>
            <a:off x="2333110" y="3300044"/>
            <a:ext cx="329748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4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045" name="Line 25"/>
          <p:cNvSpPr>
            <a:spLocks noChangeShapeType="1"/>
          </p:cNvSpPr>
          <p:nvPr/>
        </p:nvSpPr>
        <p:spPr bwMode="auto">
          <a:xfrm>
            <a:off x="2917999" y="3279781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46" name="TextBox 36"/>
          <p:cNvSpPr txBox="1">
            <a:spLocks noChangeArrowheads="1"/>
          </p:cNvSpPr>
          <p:nvPr/>
        </p:nvSpPr>
        <p:spPr bwMode="auto">
          <a:xfrm>
            <a:off x="2753125" y="3300044"/>
            <a:ext cx="329748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8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047" name="Line 27"/>
          <p:cNvSpPr>
            <a:spLocks noChangeShapeType="1"/>
          </p:cNvSpPr>
          <p:nvPr/>
        </p:nvSpPr>
        <p:spPr bwMode="auto">
          <a:xfrm>
            <a:off x="3335251" y="3279781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48" name="TextBox 36"/>
          <p:cNvSpPr txBox="1">
            <a:spLocks noChangeArrowheads="1"/>
          </p:cNvSpPr>
          <p:nvPr/>
        </p:nvSpPr>
        <p:spPr bwMode="auto">
          <a:xfrm>
            <a:off x="3112349" y="3300044"/>
            <a:ext cx="445805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12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049" name="Line 29"/>
          <p:cNvSpPr>
            <a:spLocks noChangeShapeType="1"/>
          </p:cNvSpPr>
          <p:nvPr/>
        </p:nvSpPr>
        <p:spPr bwMode="auto">
          <a:xfrm>
            <a:off x="3768160" y="3279781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50" name="TextBox 36"/>
          <p:cNvSpPr txBox="1">
            <a:spLocks noChangeArrowheads="1"/>
          </p:cNvSpPr>
          <p:nvPr/>
        </p:nvSpPr>
        <p:spPr bwMode="auto">
          <a:xfrm>
            <a:off x="3545258" y="3300044"/>
            <a:ext cx="445805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16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051" name="Line 31"/>
          <p:cNvSpPr>
            <a:spLocks noChangeShapeType="1"/>
          </p:cNvSpPr>
          <p:nvPr/>
        </p:nvSpPr>
        <p:spPr bwMode="auto">
          <a:xfrm>
            <a:off x="4180807" y="3279781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52" name="TextBox 36"/>
          <p:cNvSpPr txBox="1">
            <a:spLocks noChangeArrowheads="1"/>
          </p:cNvSpPr>
          <p:nvPr/>
        </p:nvSpPr>
        <p:spPr bwMode="auto">
          <a:xfrm>
            <a:off x="3957905" y="3300044"/>
            <a:ext cx="445805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053" name="Line 33"/>
          <p:cNvSpPr>
            <a:spLocks noChangeShapeType="1"/>
          </p:cNvSpPr>
          <p:nvPr/>
        </p:nvSpPr>
        <p:spPr bwMode="auto">
          <a:xfrm>
            <a:off x="4597138" y="3279781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54" name="TextBox 36"/>
          <p:cNvSpPr txBox="1">
            <a:spLocks noChangeArrowheads="1"/>
          </p:cNvSpPr>
          <p:nvPr/>
        </p:nvSpPr>
        <p:spPr bwMode="auto">
          <a:xfrm>
            <a:off x="4374235" y="3300044"/>
            <a:ext cx="445805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24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055" name="Freeform 35"/>
          <p:cNvSpPr>
            <a:spLocks/>
          </p:cNvSpPr>
          <p:nvPr/>
        </p:nvSpPr>
        <p:spPr bwMode="auto">
          <a:xfrm>
            <a:off x="2086259" y="2062105"/>
            <a:ext cx="2492457" cy="1007668"/>
          </a:xfrm>
          <a:custGeom>
            <a:avLst/>
            <a:gdLst>
              <a:gd name="T0" fmla="*/ 1353 w 1353"/>
              <a:gd name="T1" fmla="*/ 546 h 547"/>
              <a:gd name="T2" fmla="*/ 1124 w 1353"/>
              <a:gd name="T3" fmla="*/ 547 h 547"/>
              <a:gd name="T4" fmla="*/ 896 w 1353"/>
              <a:gd name="T5" fmla="*/ 547 h 547"/>
              <a:gd name="T6" fmla="*/ 671 w 1353"/>
              <a:gd name="T7" fmla="*/ 541 h 547"/>
              <a:gd name="T8" fmla="*/ 443 w 1353"/>
              <a:gd name="T9" fmla="*/ 510 h 547"/>
              <a:gd name="T10" fmla="*/ 327 w 1353"/>
              <a:gd name="T11" fmla="*/ 465 h 547"/>
              <a:gd name="T12" fmla="*/ 213 w 1353"/>
              <a:gd name="T13" fmla="*/ 381 h 547"/>
              <a:gd name="T14" fmla="*/ 158 w 1353"/>
              <a:gd name="T15" fmla="*/ 294 h 547"/>
              <a:gd name="T16" fmla="*/ 99 w 1353"/>
              <a:gd name="T17" fmla="*/ 168 h 547"/>
              <a:gd name="T18" fmla="*/ 44 w 1353"/>
              <a:gd name="T19" fmla="*/ 36 h 547"/>
              <a:gd name="T20" fmla="*/ 0 w 1353"/>
              <a:gd name="T21" fmla="*/ 0 h 54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353"/>
              <a:gd name="T34" fmla="*/ 0 h 547"/>
              <a:gd name="T35" fmla="*/ 1353 w 1353"/>
              <a:gd name="T36" fmla="*/ 547 h 547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353" h="547">
                <a:moveTo>
                  <a:pt x="1353" y="546"/>
                </a:moveTo>
                <a:lnTo>
                  <a:pt x="1124" y="547"/>
                </a:lnTo>
                <a:lnTo>
                  <a:pt x="896" y="547"/>
                </a:lnTo>
                <a:lnTo>
                  <a:pt x="671" y="541"/>
                </a:lnTo>
                <a:lnTo>
                  <a:pt x="443" y="510"/>
                </a:lnTo>
                <a:lnTo>
                  <a:pt x="327" y="465"/>
                </a:lnTo>
                <a:lnTo>
                  <a:pt x="213" y="381"/>
                </a:lnTo>
                <a:lnTo>
                  <a:pt x="158" y="294"/>
                </a:lnTo>
                <a:lnTo>
                  <a:pt x="99" y="168"/>
                </a:lnTo>
                <a:lnTo>
                  <a:pt x="44" y="36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56" name="Line 52"/>
          <p:cNvSpPr>
            <a:spLocks noChangeShapeType="1"/>
          </p:cNvSpPr>
          <p:nvPr/>
        </p:nvSpPr>
        <p:spPr bwMode="auto">
          <a:xfrm>
            <a:off x="4547400" y="320609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57" name="Line 52"/>
          <p:cNvSpPr>
            <a:spLocks noChangeShapeType="1"/>
          </p:cNvSpPr>
          <p:nvPr/>
        </p:nvSpPr>
        <p:spPr bwMode="auto">
          <a:xfrm>
            <a:off x="4547400" y="294266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58" name="Line 39"/>
          <p:cNvSpPr>
            <a:spLocks noChangeShapeType="1"/>
          </p:cNvSpPr>
          <p:nvPr/>
        </p:nvSpPr>
        <p:spPr bwMode="auto">
          <a:xfrm>
            <a:off x="4597138" y="2937137"/>
            <a:ext cx="0" cy="270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59" name="Oval 97"/>
          <p:cNvSpPr>
            <a:spLocks noChangeArrowheads="1"/>
          </p:cNvSpPr>
          <p:nvPr/>
        </p:nvSpPr>
        <p:spPr bwMode="auto">
          <a:xfrm>
            <a:off x="4568584" y="3040299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060" name="Line 52"/>
          <p:cNvSpPr>
            <a:spLocks noChangeShapeType="1"/>
          </p:cNvSpPr>
          <p:nvPr/>
        </p:nvSpPr>
        <p:spPr bwMode="auto">
          <a:xfrm>
            <a:off x="4131069" y="320241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61" name="Line 52"/>
          <p:cNvSpPr>
            <a:spLocks noChangeShapeType="1"/>
          </p:cNvSpPr>
          <p:nvPr/>
        </p:nvSpPr>
        <p:spPr bwMode="auto">
          <a:xfrm>
            <a:off x="4131069" y="2938979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62" name="Line 42"/>
          <p:cNvSpPr>
            <a:spLocks noChangeShapeType="1"/>
          </p:cNvSpPr>
          <p:nvPr/>
        </p:nvSpPr>
        <p:spPr bwMode="auto">
          <a:xfrm>
            <a:off x="4180807" y="2933453"/>
            <a:ext cx="0" cy="270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63" name="Oval 97"/>
          <p:cNvSpPr>
            <a:spLocks noChangeArrowheads="1"/>
          </p:cNvSpPr>
          <p:nvPr/>
        </p:nvSpPr>
        <p:spPr bwMode="auto">
          <a:xfrm>
            <a:off x="4152253" y="3036615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064" name="Line 52"/>
          <p:cNvSpPr>
            <a:spLocks noChangeShapeType="1"/>
          </p:cNvSpPr>
          <p:nvPr/>
        </p:nvSpPr>
        <p:spPr bwMode="auto">
          <a:xfrm>
            <a:off x="3718422" y="320241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65" name="Line 52"/>
          <p:cNvSpPr>
            <a:spLocks noChangeShapeType="1"/>
          </p:cNvSpPr>
          <p:nvPr/>
        </p:nvSpPr>
        <p:spPr bwMode="auto">
          <a:xfrm>
            <a:off x="3718422" y="2938979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66" name="Line 46"/>
          <p:cNvSpPr>
            <a:spLocks noChangeShapeType="1"/>
          </p:cNvSpPr>
          <p:nvPr/>
        </p:nvSpPr>
        <p:spPr bwMode="auto">
          <a:xfrm>
            <a:off x="3768160" y="2933453"/>
            <a:ext cx="0" cy="270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67" name="Oval 97"/>
          <p:cNvSpPr>
            <a:spLocks noChangeArrowheads="1"/>
          </p:cNvSpPr>
          <p:nvPr/>
        </p:nvSpPr>
        <p:spPr bwMode="auto">
          <a:xfrm>
            <a:off x="3739607" y="3036615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068" name="Line 52"/>
          <p:cNvSpPr>
            <a:spLocks noChangeShapeType="1"/>
          </p:cNvSpPr>
          <p:nvPr/>
        </p:nvSpPr>
        <p:spPr bwMode="auto">
          <a:xfrm>
            <a:off x="3285513" y="319872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69" name="Line 52"/>
          <p:cNvSpPr>
            <a:spLocks noChangeShapeType="1"/>
          </p:cNvSpPr>
          <p:nvPr/>
        </p:nvSpPr>
        <p:spPr bwMode="auto">
          <a:xfrm>
            <a:off x="3285513" y="2935295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70" name="Line 50"/>
          <p:cNvSpPr>
            <a:spLocks noChangeShapeType="1"/>
          </p:cNvSpPr>
          <p:nvPr/>
        </p:nvSpPr>
        <p:spPr bwMode="auto">
          <a:xfrm>
            <a:off x="3335251" y="2929769"/>
            <a:ext cx="0" cy="270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71" name="Oval 97"/>
          <p:cNvSpPr>
            <a:spLocks noChangeArrowheads="1"/>
          </p:cNvSpPr>
          <p:nvPr/>
        </p:nvSpPr>
        <p:spPr bwMode="auto">
          <a:xfrm>
            <a:off x="3306697" y="3032930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072" name="Line 52"/>
          <p:cNvSpPr>
            <a:spLocks noChangeShapeType="1"/>
          </p:cNvSpPr>
          <p:nvPr/>
        </p:nvSpPr>
        <p:spPr bwMode="auto">
          <a:xfrm>
            <a:off x="2868261" y="312872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73" name="Line 52"/>
          <p:cNvSpPr>
            <a:spLocks noChangeShapeType="1"/>
          </p:cNvSpPr>
          <p:nvPr/>
        </p:nvSpPr>
        <p:spPr bwMode="auto">
          <a:xfrm>
            <a:off x="2868261" y="286529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74" name="Line 54"/>
          <p:cNvSpPr>
            <a:spLocks noChangeShapeType="1"/>
          </p:cNvSpPr>
          <p:nvPr/>
        </p:nvSpPr>
        <p:spPr bwMode="auto">
          <a:xfrm>
            <a:off x="2917999" y="2859766"/>
            <a:ext cx="0" cy="270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75" name="Oval 97"/>
          <p:cNvSpPr>
            <a:spLocks noChangeArrowheads="1"/>
          </p:cNvSpPr>
          <p:nvPr/>
        </p:nvSpPr>
        <p:spPr bwMode="auto">
          <a:xfrm>
            <a:off x="2889445" y="2962928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076" name="Line 52"/>
          <p:cNvSpPr>
            <a:spLocks noChangeShapeType="1"/>
          </p:cNvSpPr>
          <p:nvPr/>
        </p:nvSpPr>
        <p:spPr bwMode="auto">
          <a:xfrm>
            <a:off x="2655490" y="305872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77" name="Line 52"/>
          <p:cNvSpPr>
            <a:spLocks noChangeShapeType="1"/>
          </p:cNvSpPr>
          <p:nvPr/>
        </p:nvSpPr>
        <p:spPr bwMode="auto">
          <a:xfrm>
            <a:off x="2655490" y="278423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78" name="Line 58"/>
          <p:cNvSpPr>
            <a:spLocks noChangeShapeType="1"/>
          </p:cNvSpPr>
          <p:nvPr/>
        </p:nvSpPr>
        <p:spPr bwMode="auto">
          <a:xfrm>
            <a:off x="2705228" y="2789764"/>
            <a:ext cx="0" cy="270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79" name="Oval 97"/>
          <p:cNvSpPr>
            <a:spLocks noChangeArrowheads="1"/>
          </p:cNvSpPr>
          <p:nvPr/>
        </p:nvSpPr>
        <p:spPr bwMode="auto">
          <a:xfrm>
            <a:off x="2676675" y="2892925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080" name="Line 52"/>
          <p:cNvSpPr>
            <a:spLocks noChangeShapeType="1"/>
          </p:cNvSpPr>
          <p:nvPr/>
        </p:nvSpPr>
        <p:spPr bwMode="auto">
          <a:xfrm>
            <a:off x="2448246" y="288924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81" name="Line 52"/>
          <p:cNvSpPr>
            <a:spLocks noChangeShapeType="1"/>
          </p:cNvSpPr>
          <p:nvPr/>
        </p:nvSpPr>
        <p:spPr bwMode="auto">
          <a:xfrm>
            <a:off x="2448246" y="263686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82" name="Line 62"/>
          <p:cNvSpPr>
            <a:spLocks noChangeShapeType="1"/>
          </p:cNvSpPr>
          <p:nvPr/>
        </p:nvSpPr>
        <p:spPr bwMode="auto">
          <a:xfrm>
            <a:off x="2497984" y="2636863"/>
            <a:ext cx="0" cy="25422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83" name="Oval 97"/>
          <p:cNvSpPr>
            <a:spLocks noChangeArrowheads="1"/>
          </p:cNvSpPr>
          <p:nvPr/>
        </p:nvSpPr>
        <p:spPr bwMode="auto">
          <a:xfrm>
            <a:off x="2469430" y="2734498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084" name="Line 52"/>
          <p:cNvSpPr>
            <a:spLocks noChangeShapeType="1"/>
          </p:cNvSpPr>
          <p:nvPr/>
        </p:nvSpPr>
        <p:spPr bwMode="auto">
          <a:xfrm>
            <a:off x="2338637" y="273818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85" name="Line 52"/>
          <p:cNvSpPr>
            <a:spLocks noChangeShapeType="1"/>
          </p:cNvSpPr>
          <p:nvPr/>
        </p:nvSpPr>
        <p:spPr bwMode="auto">
          <a:xfrm>
            <a:off x="2338637" y="2471067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86" name="Line 66"/>
          <p:cNvSpPr>
            <a:spLocks noChangeShapeType="1"/>
          </p:cNvSpPr>
          <p:nvPr/>
        </p:nvSpPr>
        <p:spPr bwMode="auto">
          <a:xfrm>
            <a:off x="2388375" y="2469226"/>
            <a:ext cx="0" cy="270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87" name="Oval 97"/>
          <p:cNvSpPr>
            <a:spLocks noChangeArrowheads="1"/>
          </p:cNvSpPr>
          <p:nvPr/>
        </p:nvSpPr>
        <p:spPr bwMode="auto">
          <a:xfrm>
            <a:off x="2359821" y="2568703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088" name="Line 52"/>
          <p:cNvSpPr>
            <a:spLocks noChangeShapeType="1"/>
          </p:cNvSpPr>
          <p:nvPr/>
        </p:nvSpPr>
        <p:spPr bwMode="auto">
          <a:xfrm>
            <a:off x="2220738" y="251343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89" name="Line 52"/>
          <p:cNvSpPr>
            <a:spLocks noChangeShapeType="1"/>
          </p:cNvSpPr>
          <p:nvPr/>
        </p:nvSpPr>
        <p:spPr bwMode="auto">
          <a:xfrm>
            <a:off x="2220738" y="2250007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90" name="Line 70"/>
          <p:cNvSpPr>
            <a:spLocks noChangeShapeType="1"/>
          </p:cNvSpPr>
          <p:nvPr/>
        </p:nvSpPr>
        <p:spPr bwMode="auto">
          <a:xfrm>
            <a:off x="2272319" y="2244481"/>
            <a:ext cx="0" cy="270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91" name="Oval 97"/>
          <p:cNvSpPr>
            <a:spLocks noChangeArrowheads="1"/>
          </p:cNvSpPr>
          <p:nvPr/>
        </p:nvSpPr>
        <p:spPr bwMode="auto">
          <a:xfrm>
            <a:off x="2242844" y="2347642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092" name="Line 52"/>
          <p:cNvSpPr>
            <a:spLocks noChangeShapeType="1"/>
          </p:cNvSpPr>
          <p:nvPr/>
        </p:nvSpPr>
        <p:spPr bwMode="auto">
          <a:xfrm>
            <a:off x="2112049" y="2222375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93" name="Line 52"/>
          <p:cNvSpPr>
            <a:spLocks noChangeShapeType="1"/>
          </p:cNvSpPr>
          <p:nvPr/>
        </p:nvSpPr>
        <p:spPr bwMode="auto">
          <a:xfrm>
            <a:off x="2112049" y="204736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94" name="Line 74"/>
          <p:cNvSpPr>
            <a:spLocks noChangeShapeType="1"/>
          </p:cNvSpPr>
          <p:nvPr/>
        </p:nvSpPr>
        <p:spPr bwMode="auto">
          <a:xfrm>
            <a:off x="2163630" y="2041842"/>
            <a:ext cx="0" cy="18421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95" name="Oval 97"/>
          <p:cNvSpPr>
            <a:spLocks noChangeArrowheads="1"/>
          </p:cNvSpPr>
          <p:nvPr/>
        </p:nvSpPr>
        <p:spPr bwMode="auto">
          <a:xfrm>
            <a:off x="2134155" y="2104476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096" name="Line 52"/>
          <p:cNvSpPr>
            <a:spLocks noChangeShapeType="1"/>
          </p:cNvSpPr>
          <p:nvPr/>
        </p:nvSpPr>
        <p:spPr bwMode="auto">
          <a:xfrm>
            <a:off x="2034678" y="218553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97" name="Line 52"/>
          <p:cNvSpPr>
            <a:spLocks noChangeShapeType="1"/>
          </p:cNvSpPr>
          <p:nvPr/>
        </p:nvSpPr>
        <p:spPr bwMode="auto">
          <a:xfrm>
            <a:off x="2034678" y="193683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98" name="Line 78"/>
          <p:cNvSpPr>
            <a:spLocks noChangeShapeType="1"/>
          </p:cNvSpPr>
          <p:nvPr/>
        </p:nvSpPr>
        <p:spPr bwMode="auto">
          <a:xfrm>
            <a:off x="2086259" y="1947891"/>
            <a:ext cx="0" cy="241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99" name="Oval 97"/>
          <p:cNvSpPr>
            <a:spLocks noChangeArrowheads="1"/>
          </p:cNvSpPr>
          <p:nvPr/>
        </p:nvSpPr>
        <p:spPr bwMode="auto">
          <a:xfrm>
            <a:off x="2056784" y="2027105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101" name="Line 52"/>
          <p:cNvSpPr>
            <a:spLocks noChangeShapeType="1"/>
          </p:cNvSpPr>
          <p:nvPr/>
        </p:nvSpPr>
        <p:spPr bwMode="auto">
          <a:xfrm>
            <a:off x="4547400" y="296292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02" name="Line 52"/>
          <p:cNvSpPr>
            <a:spLocks noChangeShapeType="1"/>
          </p:cNvSpPr>
          <p:nvPr/>
        </p:nvSpPr>
        <p:spPr bwMode="auto">
          <a:xfrm>
            <a:off x="4547400" y="254475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03" name="Line 84"/>
          <p:cNvSpPr>
            <a:spLocks noChangeShapeType="1"/>
          </p:cNvSpPr>
          <p:nvPr/>
        </p:nvSpPr>
        <p:spPr bwMode="auto">
          <a:xfrm>
            <a:off x="4597138" y="2539228"/>
            <a:ext cx="0" cy="42185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04" name="Rectangle 96"/>
          <p:cNvSpPr>
            <a:spLocks noChangeArrowheads="1"/>
          </p:cNvSpPr>
          <p:nvPr/>
        </p:nvSpPr>
        <p:spPr bwMode="auto">
          <a:xfrm>
            <a:off x="4560294" y="2708708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105" name="Line 52"/>
          <p:cNvSpPr>
            <a:spLocks noChangeShapeType="1"/>
          </p:cNvSpPr>
          <p:nvPr/>
        </p:nvSpPr>
        <p:spPr bwMode="auto">
          <a:xfrm>
            <a:off x="4131069" y="297213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06" name="Line 52"/>
          <p:cNvSpPr>
            <a:spLocks noChangeShapeType="1"/>
          </p:cNvSpPr>
          <p:nvPr/>
        </p:nvSpPr>
        <p:spPr bwMode="auto">
          <a:xfrm>
            <a:off x="4131069" y="262949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07" name="Line 87"/>
          <p:cNvSpPr>
            <a:spLocks noChangeShapeType="1"/>
          </p:cNvSpPr>
          <p:nvPr/>
        </p:nvSpPr>
        <p:spPr bwMode="auto">
          <a:xfrm>
            <a:off x="4180807" y="2623968"/>
            <a:ext cx="0" cy="34264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08" name="Rectangle 96"/>
          <p:cNvSpPr>
            <a:spLocks noChangeArrowheads="1"/>
          </p:cNvSpPr>
          <p:nvPr/>
        </p:nvSpPr>
        <p:spPr bwMode="auto">
          <a:xfrm>
            <a:off x="4143963" y="2760289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109" name="Line 52"/>
          <p:cNvSpPr>
            <a:spLocks noChangeShapeType="1"/>
          </p:cNvSpPr>
          <p:nvPr/>
        </p:nvSpPr>
        <p:spPr bwMode="auto">
          <a:xfrm>
            <a:off x="3718422" y="293161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10" name="Line 52"/>
          <p:cNvSpPr>
            <a:spLocks noChangeShapeType="1"/>
          </p:cNvSpPr>
          <p:nvPr/>
        </p:nvSpPr>
        <p:spPr bwMode="auto">
          <a:xfrm>
            <a:off x="3718422" y="270502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11" name="Line 91"/>
          <p:cNvSpPr>
            <a:spLocks noChangeShapeType="1"/>
          </p:cNvSpPr>
          <p:nvPr/>
        </p:nvSpPr>
        <p:spPr bwMode="auto">
          <a:xfrm>
            <a:off x="3768160" y="2699497"/>
            <a:ext cx="0" cy="23395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12" name="Rectangle 96"/>
          <p:cNvSpPr>
            <a:spLocks noChangeArrowheads="1"/>
          </p:cNvSpPr>
          <p:nvPr/>
        </p:nvSpPr>
        <p:spPr bwMode="auto">
          <a:xfrm>
            <a:off x="3731317" y="2795289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113" name="Line 52"/>
          <p:cNvSpPr>
            <a:spLocks noChangeShapeType="1"/>
          </p:cNvSpPr>
          <p:nvPr/>
        </p:nvSpPr>
        <p:spPr bwMode="auto">
          <a:xfrm>
            <a:off x="3285513" y="289845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14" name="Line 52"/>
          <p:cNvSpPr>
            <a:spLocks noChangeShapeType="1"/>
          </p:cNvSpPr>
          <p:nvPr/>
        </p:nvSpPr>
        <p:spPr bwMode="auto">
          <a:xfrm>
            <a:off x="3285513" y="259265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15" name="Line 95"/>
          <p:cNvSpPr>
            <a:spLocks noChangeShapeType="1"/>
          </p:cNvSpPr>
          <p:nvPr/>
        </p:nvSpPr>
        <p:spPr bwMode="auto">
          <a:xfrm>
            <a:off x="3335251" y="2590809"/>
            <a:ext cx="0" cy="30948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16" name="Rectangle 96"/>
          <p:cNvSpPr>
            <a:spLocks noChangeArrowheads="1"/>
          </p:cNvSpPr>
          <p:nvPr/>
        </p:nvSpPr>
        <p:spPr bwMode="auto">
          <a:xfrm>
            <a:off x="3298407" y="2703181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117" name="Line 52"/>
          <p:cNvSpPr>
            <a:spLocks noChangeShapeType="1"/>
          </p:cNvSpPr>
          <p:nvPr/>
        </p:nvSpPr>
        <p:spPr bwMode="auto">
          <a:xfrm>
            <a:off x="2868261" y="269397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18" name="Line 52"/>
          <p:cNvSpPr>
            <a:spLocks noChangeShapeType="1"/>
          </p:cNvSpPr>
          <p:nvPr/>
        </p:nvSpPr>
        <p:spPr bwMode="auto">
          <a:xfrm>
            <a:off x="2868261" y="2426855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19" name="Line 99"/>
          <p:cNvSpPr>
            <a:spLocks noChangeShapeType="1"/>
          </p:cNvSpPr>
          <p:nvPr/>
        </p:nvSpPr>
        <p:spPr bwMode="auto">
          <a:xfrm>
            <a:off x="2917999" y="2415802"/>
            <a:ext cx="0" cy="28001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20" name="Rectangle 96"/>
          <p:cNvSpPr>
            <a:spLocks noChangeArrowheads="1"/>
          </p:cNvSpPr>
          <p:nvPr/>
        </p:nvSpPr>
        <p:spPr bwMode="auto">
          <a:xfrm>
            <a:off x="2881155" y="2528175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121" name="Line 52"/>
          <p:cNvSpPr>
            <a:spLocks noChangeShapeType="1"/>
          </p:cNvSpPr>
          <p:nvPr/>
        </p:nvSpPr>
        <p:spPr bwMode="auto">
          <a:xfrm>
            <a:off x="2655490" y="257607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22" name="Line 52"/>
          <p:cNvSpPr>
            <a:spLocks noChangeShapeType="1"/>
          </p:cNvSpPr>
          <p:nvPr/>
        </p:nvSpPr>
        <p:spPr bwMode="auto">
          <a:xfrm>
            <a:off x="2655490" y="232737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23" name="Line 103"/>
          <p:cNvSpPr>
            <a:spLocks noChangeShapeType="1"/>
          </p:cNvSpPr>
          <p:nvPr/>
        </p:nvSpPr>
        <p:spPr bwMode="auto">
          <a:xfrm>
            <a:off x="2705228" y="2320009"/>
            <a:ext cx="0" cy="25790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24" name="Rectangle 96"/>
          <p:cNvSpPr>
            <a:spLocks noChangeArrowheads="1"/>
          </p:cNvSpPr>
          <p:nvPr/>
        </p:nvSpPr>
        <p:spPr bwMode="auto">
          <a:xfrm>
            <a:off x="2668385" y="2425014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125" name="Line 52"/>
          <p:cNvSpPr>
            <a:spLocks noChangeShapeType="1"/>
          </p:cNvSpPr>
          <p:nvPr/>
        </p:nvSpPr>
        <p:spPr bwMode="auto">
          <a:xfrm>
            <a:off x="2448246" y="234948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26" name="Line 52"/>
          <p:cNvSpPr>
            <a:spLocks noChangeShapeType="1"/>
          </p:cNvSpPr>
          <p:nvPr/>
        </p:nvSpPr>
        <p:spPr bwMode="auto">
          <a:xfrm>
            <a:off x="2448246" y="213395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27" name="Line 107"/>
          <p:cNvSpPr>
            <a:spLocks noChangeShapeType="1"/>
          </p:cNvSpPr>
          <p:nvPr/>
        </p:nvSpPr>
        <p:spPr bwMode="auto">
          <a:xfrm>
            <a:off x="2500748" y="2128423"/>
            <a:ext cx="0" cy="22290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28" name="Rectangle 96"/>
          <p:cNvSpPr>
            <a:spLocks noChangeArrowheads="1"/>
          </p:cNvSpPr>
          <p:nvPr/>
        </p:nvSpPr>
        <p:spPr bwMode="auto">
          <a:xfrm>
            <a:off x="2461140" y="2198426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129" name="Line 52"/>
          <p:cNvSpPr>
            <a:spLocks noChangeShapeType="1"/>
          </p:cNvSpPr>
          <p:nvPr/>
        </p:nvSpPr>
        <p:spPr bwMode="auto">
          <a:xfrm>
            <a:off x="2338637" y="222053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30" name="Line 52"/>
          <p:cNvSpPr>
            <a:spLocks noChangeShapeType="1"/>
          </p:cNvSpPr>
          <p:nvPr/>
        </p:nvSpPr>
        <p:spPr bwMode="auto">
          <a:xfrm>
            <a:off x="2338637" y="2030789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31" name="Line 115"/>
          <p:cNvSpPr>
            <a:spLocks noChangeShapeType="1"/>
          </p:cNvSpPr>
          <p:nvPr/>
        </p:nvSpPr>
        <p:spPr bwMode="auto">
          <a:xfrm>
            <a:off x="2388375" y="2034473"/>
            <a:ext cx="0" cy="18790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32" name="Rectangle 96"/>
          <p:cNvSpPr>
            <a:spLocks noChangeArrowheads="1"/>
          </p:cNvSpPr>
          <p:nvPr/>
        </p:nvSpPr>
        <p:spPr bwMode="auto">
          <a:xfrm>
            <a:off x="2351531" y="2087896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133" name="Rectangle 96"/>
          <p:cNvSpPr>
            <a:spLocks noChangeArrowheads="1"/>
          </p:cNvSpPr>
          <p:nvPr/>
        </p:nvSpPr>
        <p:spPr bwMode="auto">
          <a:xfrm>
            <a:off x="2030994" y="1658670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134" name="Line 52"/>
          <p:cNvSpPr>
            <a:spLocks noChangeShapeType="1"/>
          </p:cNvSpPr>
          <p:nvPr/>
        </p:nvSpPr>
        <p:spPr bwMode="auto">
          <a:xfrm>
            <a:off x="2237317" y="210816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35" name="Line 52"/>
          <p:cNvSpPr>
            <a:spLocks noChangeShapeType="1"/>
          </p:cNvSpPr>
          <p:nvPr/>
        </p:nvSpPr>
        <p:spPr bwMode="auto">
          <a:xfrm>
            <a:off x="2237317" y="1929469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36" name="Line 120"/>
          <p:cNvSpPr>
            <a:spLocks noChangeShapeType="1"/>
          </p:cNvSpPr>
          <p:nvPr/>
        </p:nvSpPr>
        <p:spPr bwMode="auto">
          <a:xfrm>
            <a:off x="2288898" y="1922100"/>
            <a:ext cx="0" cy="18790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37" name="Rectangle 96"/>
          <p:cNvSpPr>
            <a:spLocks noChangeArrowheads="1"/>
          </p:cNvSpPr>
          <p:nvPr/>
        </p:nvSpPr>
        <p:spPr bwMode="auto">
          <a:xfrm>
            <a:off x="2250212" y="1975524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138" name="Line 52"/>
          <p:cNvSpPr>
            <a:spLocks noChangeShapeType="1"/>
          </p:cNvSpPr>
          <p:nvPr/>
        </p:nvSpPr>
        <p:spPr bwMode="auto">
          <a:xfrm>
            <a:off x="2130471" y="194789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39" name="Line 52"/>
          <p:cNvSpPr>
            <a:spLocks noChangeShapeType="1"/>
          </p:cNvSpPr>
          <p:nvPr/>
        </p:nvSpPr>
        <p:spPr bwMode="auto">
          <a:xfrm>
            <a:off x="2130471" y="182446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40" name="Line 124"/>
          <p:cNvSpPr>
            <a:spLocks noChangeShapeType="1"/>
          </p:cNvSpPr>
          <p:nvPr/>
        </p:nvSpPr>
        <p:spPr bwMode="auto">
          <a:xfrm>
            <a:off x="2182052" y="1817097"/>
            <a:ext cx="0" cy="12711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41" name="Rectangle 96"/>
          <p:cNvSpPr>
            <a:spLocks noChangeArrowheads="1"/>
          </p:cNvSpPr>
          <p:nvPr/>
        </p:nvSpPr>
        <p:spPr bwMode="auto">
          <a:xfrm>
            <a:off x="2143367" y="1848413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142" name="Line 52"/>
          <p:cNvSpPr>
            <a:spLocks noChangeShapeType="1"/>
          </p:cNvSpPr>
          <p:nvPr/>
        </p:nvSpPr>
        <p:spPr bwMode="auto">
          <a:xfrm>
            <a:off x="2054942" y="195894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43" name="Line 52"/>
          <p:cNvSpPr>
            <a:spLocks noChangeShapeType="1"/>
          </p:cNvSpPr>
          <p:nvPr/>
        </p:nvSpPr>
        <p:spPr bwMode="auto">
          <a:xfrm>
            <a:off x="2054942" y="183736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44" name="Line 129"/>
          <p:cNvSpPr>
            <a:spLocks noChangeShapeType="1"/>
          </p:cNvSpPr>
          <p:nvPr/>
        </p:nvSpPr>
        <p:spPr bwMode="auto">
          <a:xfrm>
            <a:off x="2106523" y="1839203"/>
            <a:ext cx="0" cy="12158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45" name="Rectangle 96"/>
          <p:cNvSpPr>
            <a:spLocks noChangeArrowheads="1"/>
          </p:cNvSpPr>
          <p:nvPr/>
        </p:nvSpPr>
        <p:spPr bwMode="auto">
          <a:xfrm>
            <a:off x="2073364" y="1861309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146" name="Freeform 130"/>
          <p:cNvSpPr>
            <a:spLocks/>
          </p:cNvSpPr>
          <p:nvPr/>
        </p:nvSpPr>
        <p:spPr bwMode="auto">
          <a:xfrm>
            <a:off x="2091786" y="1688145"/>
            <a:ext cx="2518248" cy="906348"/>
          </a:xfrm>
          <a:custGeom>
            <a:avLst/>
            <a:gdLst>
              <a:gd name="T0" fmla="*/ 1367 w 1367"/>
              <a:gd name="T1" fmla="*/ 473 h 492"/>
              <a:gd name="T2" fmla="*/ 1139 w 1367"/>
              <a:gd name="T3" fmla="*/ 477 h 492"/>
              <a:gd name="T4" fmla="*/ 912 w 1367"/>
              <a:gd name="T5" fmla="*/ 492 h 492"/>
              <a:gd name="T6" fmla="*/ 683 w 1367"/>
              <a:gd name="T7" fmla="*/ 432 h 492"/>
              <a:gd name="T8" fmla="*/ 455 w 1367"/>
              <a:gd name="T9" fmla="*/ 324 h 492"/>
              <a:gd name="T10" fmla="*/ 339 w 1367"/>
              <a:gd name="T11" fmla="*/ 302 h 492"/>
              <a:gd name="T12" fmla="*/ 227 w 1367"/>
              <a:gd name="T13" fmla="*/ 227 h 492"/>
              <a:gd name="T14" fmla="*/ 173 w 1367"/>
              <a:gd name="T15" fmla="*/ 198 h 492"/>
              <a:gd name="T16" fmla="*/ 111 w 1367"/>
              <a:gd name="T17" fmla="*/ 122 h 492"/>
              <a:gd name="T18" fmla="*/ 56 w 1367"/>
              <a:gd name="T19" fmla="*/ 63 h 492"/>
              <a:gd name="T20" fmla="*/ 15 w 1367"/>
              <a:gd name="T21" fmla="*/ 84 h 492"/>
              <a:gd name="T22" fmla="*/ 0 w 1367"/>
              <a:gd name="T23" fmla="*/ 0 h 49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367"/>
              <a:gd name="T37" fmla="*/ 0 h 492"/>
              <a:gd name="T38" fmla="*/ 1367 w 1367"/>
              <a:gd name="T39" fmla="*/ 492 h 49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367" h="492">
                <a:moveTo>
                  <a:pt x="1367" y="473"/>
                </a:moveTo>
                <a:lnTo>
                  <a:pt x="1139" y="477"/>
                </a:lnTo>
                <a:lnTo>
                  <a:pt x="912" y="492"/>
                </a:lnTo>
                <a:lnTo>
                  <a:pt x="683" y="432"/>
                </a:lnTo>
                <a:lnTo>
                  <a:pt x="455" y="324"/>
                </a:lnTo>
                <a:lnTo>
                  <a:pt x="339" y="302"/>
                </a:lnTo>
                <a:lnTo>
                  <a:pt x="227" y="227"/>
                </a:lnTo>
                <a:lnTo>
                  <a:pt x="173" y="198"/>
                </a:lnTo>
                <a:lnTo>
                  <a:pt x="111" y="122"/>
                </a:lnTo>
                <a:lnTo>
                  <a:pt x="56" y="63"/>
                </a:lnTo>
                <a:lnTo>
                  <a:pt x="15" y="84"/>
                </a:ln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47" name="AutoShape 131"/>
          <p:cNvSpPr>
            <a:spLocks noChangeArrowheads="1"/>
          </p:cNvSpPr>
          <p:nvPr/>
        </p:nvSpPr>
        <p:spPr bwMode="auto">
          <a:xfrm>
            <a:off x="4555690" y="2513438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148" name="Line 52"/>
          <p:cNvSpPr>
            <a:spLocks noChangeShapeType="1"/>
          </p:cNvSpPr>
          <p:nvPr/>
        </p:nvSpPr>
        <p:spPr bwMode="auto">
          <a:xfrm>
            <a:off x="4547400" y="2986875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49" name="Line 52"/>
          <p:cNvSpPr>
            <a:spLocks noChangeShapeType="1"/>
          </p:cNvSpPr>
          <p:nvPr/>
        </p:nvSpPr>
        <p:spPr bwMode="auto">
          <a:xfrm>
            <a:off x="4547400" y="213395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50" name="Line 135"/>
          <p:cNvSpPr>
            <a:spLocks noChangeShapeType="1"/>
          </p:cNvSpPr>
          <p:nvPr/>
        </p:nvSpPr>
        <p:spPr bwMode="auto">
          <a:xfrm>
            <a:off x="4180807" y="2143161"/>
            <a:ext cx="0" cy="84003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51" name="AutoShape 136"/>
          <p:cNvSpPr>
            <a:spLocks noChangeArrowheads="1"/>
          </p:cNvSpPr>
          <p:nvPr/>
        </p:nvSpPr>
        <p:spPr bwMode="auto">
          <a:xfrm>
            <a:off x="4139359" y="2524491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152" name="Line 52"/>
          <p:cNvSpPr>
            <a:spLocks noChangeShapeType="1"/>
          </p:cNvSpPr>
          <p:nvPr/>
        </p:nvSpPr>
        <p:spPr bwMode="auto">
          <a:xfrm>
            <a:off x="4131069" y="2981349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53" name="Line 52"/>
          <p:cNvSpPr>
            <a:spLocks noChangeShapeType="1"/>
          </p:cNvSpPr>
          <p:nvPr/>
        </p:nvSpPr>
        <p:spPr bwMode="auto">
          <a:xfrm>
            <a:off x="4131069" y="214500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54" name="Line 139"/>
          <p:cNvSpPr>
            <a:spLocks noChangeShapeType="1"/>
          </p:cNvSpPr>
          <p:nvPr/>
        </p:nvSpPr>
        <p:spPr bwMode="auto">
          <a:xfrm>
            <a:off x="3768160" y="2286850"/>
            <a:ext cx="0" cy="63186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55" name="AutoShape 140"/>
          <p:cNvSpPr>
            <a:spLocks noChangeArrowheads="1"/>
          </p:cNvSpPr>
          <p:nvPr/>
        </p:nvSpPr>
        <p:spPr bwMode="auto">
          <a:xfrm>
            <a:off x="3726713" y="2553966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156" name="Line 52"/>
          <p:cNvSpPr>
            <a:spLocks noChangeShapeType="1"/>
          </p:cNvSpPr>
          <p:nvPr/>
        </p:nvSpPr>
        <p:spPr bwMode="auto">
          <a:xfrm>
            <a:off x="3718422" y="290397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57" name="Line 52"/>
          <p:cNvSpPr>
            <a:spLocks noChangeShapeType="1"/>
          </p:cNvSpPr>
          <p:nvPr/>
        </p:nvSpPr>
        <p:spPr bwMode="auto">
          <a:xfrm>
            <a:off x="3718422" y="228869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58" name="Line 143"/>
          <p:cNvSpPr>
            <a:spLocks noChangeShapeType="1"/>
          </p:cNvSpPr>
          <p:nvPr/>
        </p:nvSpPr>
        <p:spPr bwMode="auto">
          <a:xfrm>
            <a:off x="3335251" y="2130266"/>
            <a:ext cx="0" cy="70370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59" name="Line 52"/>
          <p:cNvSpPr>
            <a:spLocks noChangeShapeType="1"/>
          </p:cNvSpPr>
          <p:nvPr/>
        </p:nvSpPr>
        <p:spPr bwMode="auto">
          <a:xfrm>
            <a:off x="3285513" y="283213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60" name="Line 52"/>
          <p:cNvSpPr>
            <a:spLocks noChangeShapeType="1"/>
          </p:cNvSpPr>
          <p:nvPr/>
        </p:nvSpPr>
        <p:spPr bwMode="auto">
          <a:xfrm>
            <a:off x="3285513" y="213395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61" name="AutoShape 146"/>
          <p:cNvSpPr>
            <a:spLocks noChangeArrowheads="1"/>
          </p:cNvSpPr>
          <p:nvPr/>
        </p:nvSpPr>
        <p:spPr bwMode="auto">
          <a:xfrm>
            <a:off x="3293803" y="2447120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162" name="Line 147"/>
          <p:cNvSpPr>
            <a:spLocks noChangeShapeType="1"/>
          </p:cNvSpPr>
          <p:nvPr/>
        </p:nvSpPr>
        <p:spPr bwMode="auto">
          <a:xfrm>
            <a:off x="2917999" y="1958944"/>
            <a:ext cx="0" cy="65949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63" name="Line 52"/>
          <p:cNvSpPr>
            <a:spLocks noChangeShapeType="1"/>
          </p:cNvSpPr>
          <p:nvPr/>
        </p:nvSpPr>
        <p:spPr bwMode="auto">
          <a:xfrm>
            <a:off x="2868261" y="2616599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64" name="Line 52"/>
          <p:cNvSpPr>
            <a:spLocks noChangeShapeType="1"/>
          </p:cNvSpPr>
          <p:nvPr/>
        </p:nvSpPr>
        <p:spPr bwMode="auto">
          <a:xfrm>
            <a:off x="2868261" y="196631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65" name="AutoShape 150"/>
          <p:cNvSpPr>
            <a:spLocks noChangeArrowheads="1"/>
          </p:cNvSpPr>
          <p:nvPr/>
        </p:nvSpPr>
        <p:spPr bwMode="auto">
          <a:xfrm>
            <a:off x="2876551" y="2250007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166" name="Line 154"/>
          <p:cNvSpPr>
            <a:spLocks noChangeShapeType="1"/>
          </p:cNvSpPr>
          <p:nvPr/>
        </p:nvSpPr>
        <p:spPr bwMode="auto">
          <a:xfrm>
            <a:off x="2705228" y="1868678"/>
            <a:ext cx="0" cy="74608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67" name="Line 52"/>
          <p:cNvSpPr>
            <a:spLocks noChangeShapeType="1"/>
          </p:cNvSpPr>
          <p:nvPr/>
        </p:nvSpPr>
        <p:spPr bwMode="auto">
          <a:xfrm>
            <a:off x="2655490" y="2612915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68" name="Line 52"/>
          <p:cNvSpPr>
            <a:spLocks noChangeShapeType="1"/>
          </p:cNvSpPr>
          <p:nvPr/>
        </p:nvSpPr>
        <p:spPr bwMode="auto">
          <a:xfrm>
            <a:off x="2655490" y="187973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69" name="AutoShape 157"/>
          <p:cNvSpPr>
            <a:spLocks noChangeArrowheads="1"/>
          </p:cNvSpPr>
          <p:nvPr/>
        </p:nvSpPr>
        <p:spPr bwMode="auto">
          <a:xfrm>
            <a:off x="2663780" y="2198426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170" name="Line 158"/>
          <p:cNvSpPr>
            <a:spLocks noChangeShapeType="1"/>
          </p:cNvSpPr>
          <p:nvPr/>
        </p:nvSpPr>
        <p:spPr bwMode="auto">
          <a:xfrm>
            <a:off x="2497984" y="1785780"/>
            <a:ext cx="0" cy="64844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71" name="Line 52"/>
          <p:cNvSpPr>
            <a:spLocks noChangeShapeType="1"/>
          </p:cNvSpPr>
          <p:nvPr/>
        </p:nvSpPr>
        <p:spPr bwMode="auto">
          <a:xfrm>
            <a:off x="2448246" y="243238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72" name="Line 52"/>
          <p:cNvSpPr>
            <a:spLocks noChangeShapeType="1"/>
          </p:cNvSpPr>
          <p:nvPr/>
        </p:nvSpPr>
        <p:spPr bwMode="auto">
          <a:xfrm>
            <a:off x="2448246" y="178762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73" name="AutoShape 161"/>
          <p:cNvSpPr>
            <a:spLocks noChangeArrowheads="1"/>
          </p:cNvSpPr>
          <p:nvPr/>
        </p:nvSpPr>
        <p:spPr bwMode="auto">
          <a:xfrm>
            <a:off x="2456536" y="2069474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174" name="Line 162"/>
          <p:cNvSpPr>
            <a:spLocks noChangeShapeType="1"/>
          </p:cNvSpPr>
          <p:nvPr/>
        </p:nvSpPr>
        <p:spPr bwMode="auto">
          <a:xfrm>
            <a:off x="2388375" y="1748936"/>
            <a:ext cx="0" cy="60791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75" name="Line 52"/>
          <p:cNvSpPr>
            <a:spLocks noChangeShapeType="1"/>
          </p:cNvSpPr>
          <p:nvPr/>
        </p:nvSpPr>
        <p:spPr bwMode="auto">
          <a:xfrm>
            <a:off x="2338637" y="235501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76" name="Line 52"/>
          <p:cNvSpPr>
            <a:spLocks noChangeShapeType="1"/>
          </p:cNvSpPr>
          <p:nvPr/>
        </p:nvSpPr>
        <p:spPr bwMode="auto">
          <a:xfrm>
            <a:off x="2338637" y="1750779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77" name="AutoShape 165"/>
          <p:cNvSpPr>
            <a:spLocks noChangeArrowheads="1"/>
          </p:cNvSpPr>
          <p:nvPr/>
        </p:nvSpPr>
        <p:spPr bwMode="auto">
          <a:xfrm>
            <a:off x="2346927" y="1992103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178" name="Line 166"/>
          <p:cNvSpPr>
            <a:spLocks noChangeShapeType="1"/>
          </p:cNvSpPr>
          <p:nvPr/>
        </p:nvSpPr>
        <p:spPr bwMode="auto">
          <a:xfrm>
            <a:off x="2301793" y="1713936"/>
            <a:ext cx="0" cy="42922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79" name="Line 52"/>
          <p:cNvSpPr>
            <a:spLocks noChangeShapeType="1"/>
          </p:cNvSpPr>
          <p:nvPr/>
        </p:nvSpPr>
        <p:spPr bwMode="auto">
          <a:xfrm>
            <a:off x="2250212" y="214500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80" name="Line 52"/>
          <p:cNvSpPr>
            <a:spLocks noChangeShapeType="1"/>
          </p:cNvSpPr>
          <p:nvPr/>
        </p:nvSpPr>
        <p:spPr bwMode="auto">
          <a:xfrm>
            <a:off x="2250212" y="170288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81" name="AutoShape 169"/>
          <p:cNvSpPr>
            <a:spLocks noChangeArrowheads="1"/>
          </p:cNvSpPr>
          <p:nvPr/>
        </p:nvSpPr>
        <p:spPr bwMode="auto">
          <a:xfrm>
            <a:off x="2259423" y="1877888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182" name="Line 170"/>
          <p:cNvSpPr>
            <a:spLocks noChangeShapeType="1"/>
          </p:cNvSpPr>
          <p:nvPr/>
        </p:nvSpPr>
        <p:spPr bwMode="auto">
          <a:xfrm>
            <a:off x="2196789" y="1664196"/>
            <a:ext cx="0" cy="29659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83" name="Line 52"/>
          <p:cNvSpPr>
            <a:spLocks noChangeShapeType="1"/>
          </p:cNvSpPr>
          <p:nvPr/>
        </p:nvSpPr>
        <p:spPr bwMode="auto">
          <a:xfrm>
            <a:off x="2145208" y="196262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84" name="Line 52"/>
          <p:cNvSpPr>
            <a:spLocks noChangeShapeType="1"/>
          </p:cNvSpPr>
          <p:nvPr/>
        </p:nvSpPr>
        <p:spPr bwMode="auto">
          <a:xfrm>
            <a:off x="2145208" y="1666039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85" name="AutoShape 173"/>
          <p:cNvSpPr>
            <a:spLocks noChangeArrowheads="1"/>
          </p:cNvSpPr>
          <p:nvPr/>
        </p:nvSpPr>
        <p:spPr bwMode="auto">
          <a:xfrm>
            <a:off x="2154420" y="1778411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186" name="Line 174"/>
          <p:cNvSpPr>
            <a:spLocks noChangeShapeType="1"/>
          </p:cNvSpPr>
          <p:nvPr/>
        </p:nvSpPr>
        <p:spPr bwMode="auto">
          <a:xfrm>
            <a:off x="2124945" y="1719461"/>
            <a:ext cx="0" cy="226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87" name="Line 52"/>
          <p:cNvSpPr>
            <a:spLocks noChangeShapeType="1"/>
          </p:cNvSpPr>
          <p:nvPr/>
        </p:nvSpPr>
        <p:spPr bwMode="auto">
          <a:xfrm>
            <a:off x="2073364" y="1946049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88" name="Line 52"/>
          <p:cNvSpPr>
            <a:spLocks noChangeShapeType="1"/>
          </p:cNvSpPr>
          <p:nvPr/>
        </p:nvSpPr>
        <p:spPr bwMode="auto">
          <a:xfrm>
            <a:off x="2073364" y="172683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89" name="AutoShape 177"/>
          <p:cNvSpPr>
            <a:spLocks noChangeArrowheads="1"/>
          </p:cNvSpPr>
          <p:nvPr/>
        </p:nvSpPr>
        <p:spPr bwMode="auto">
          <a:xfrm>
            <a:off x="2082574" y="1791307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190" name="AutoShape 178"/>
          <p:cNvSpPr>
            <a:spLocks noChangeArrowheads="1"/>
          </p:cNvSpPr>
          <p:nvPr/>
        </p:nvSpPr>
        <p:spPr bwMode="auto">
          <a:xfrm>
            <a:off x="2051258" y="1642090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191" name="TextBox 36"/>
          <p:cNvSpPr txBox="1">
            <a:spLocks noChangeArrowheads="1"/>
          </p:cNvSpPr>
          <p:nvPr/>
        </p:nvSpPr>
        <p:spPr bwMode="auto">
          <a:xfrm>
            <a:off x="1878094" y="1273656"/>
            <a:ext cx="2901419" cy="392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GB" sz="1600" b="1" dirty="0" smtClean="0">
                <a:solidFill>
                  <a:schemeClr val="bg1"/>
                </a:solidFill>
              </a:rPr>
              <a:t>Placebo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193" name="TextBox 36"/>
          <p:cNvSpPr txBox="1">
            <a:spLocks noChangeArrowheads="1"/>
          </p:cNvSpPr>
          <p:nvPr/>
        </p:nvSpPr>
        <p:spPr bwMode="auto">
          <a:xfrm>
            <a:off x="1815459" y="3912738"/>
            <a:ext cx="2901419" cy="392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GB" sz="1600" b="1" dirty="0">
                <a:solidFill>
                  <a:schemeClr val="bg1"/>
                </a:solidFill>
              </a:rPr>
              <a:t>All TMC435 75 mg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194" name="Line 320"/>
          <p:cNvSpPr>
            <a:spLocks noChangeShapeType="1"/>
          </p:cNvSpPr>
          <p:nvPr/>
        </p:nvSpPr>
        <p:spPr bwMode="auto">
          <a:xfrm>
            <a:off x="2713517" y="5244629"/>
            <a:ext cx="0" cy="40159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95" name="Line 355"/>
          <p:cNvSpPr>
            <a:spLocks noChangeShapeType="1"/>
          </p:cNvSpPr>
          <p:nvPr/>
        </p:nvSpPr>
        <p:spPr bwMode="auto">
          <a:xfrm>
            <a:off x="3761712" y="5141467"/>
            <a:ext cx="0" cy="51028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96" name="Line 181"/>
          <p:cNvSpPr>
            <a:spLocks noChangeShapeType="1"/>
          </p:cNvSpPr>
          <p:nvPr/>
        </p:nvSpPr>
        <p:spPr bwMode="auto">
          <a:xfrm>
            <a:off x="4595295" y="5076990"/>
            <a:ext cx="0" cy="53607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97" name="Freeform 182"/>
          <p:cNvSpPr>
            <a:spLocks/>
          </p:cNvSpPr>
          <p:nvPr/>
        </p:nvSpPr>
        <p:spPr bwMode="auto">
          <a:xfrm>
            <a:off x="1890987" y="4259066"/>
            <a:ext cx="2818522" cy="1606373"/>
          </a:xfrm>
          <a:custGeom>
            <a:avLst/>
            <a:gdLst>
              <a:gd name="T0" fmla="*/ 0 w 1530"/>
              <a:gd name="T1" fmla="*/ 0 h 872"/>
              <a:gd name="T2" fmla="*/ 0 w 1530"/>
              <a:gd name="T3" fmla="*/ 872 h 872"/>
              <a:gd name="T4" fmla="*/ 1530 w 1530"/>
              <a:gd name="T5" fmla="*/ 872 h 872"/>
              <a:gd name="T6" fmla="*/ 0 60000 65536"/>
              <a:gd name="T7" fmla="*/ 0 60000 65536"/>
              <a:gd name="T8" fmla="*/ 0 60000 65536"/>
              <a:gd name="T9" fmla="*/ 0 w 1530"/>
              <a:gd name="T10" fmla="*/ 0 h 872"/>
              <a:gd name="T11" fmla="*/ 1530 w 1530"/>
              <a:gd name="T12" fmla="*/ 872 h 8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0" h="872">
                <a:moveTo>
                  <a:pt x="0" y="0"/>
                </a:moveTo>
                <a:lnTo>
                  <a:pt x="0" y="872"/>
                </a:lnTo>
                <a:lnTo>
                  <a:pt x="1530" y="872"/>
                </a:lnTo>
              </a:path>
            </a:pathLst>
          </a:custGeom>
          <a:noFill/>
          <a:ln w="19050" cap="flat" cmpd="sng">
            <a:solidFill>
              <a:srgbClr val="002776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1198" name="Straight Connector 18"/>
          <p:cNvCxnSpPr>
            <a:cxnSpLocks noChangeShapeType="1"/>
          </p:cNvCxnSpPr>
          <p:nvPr/>
        </p:nvCxnSpPr>
        <p:spPr bwMode="auto">
          <a:xfrm rot="10800000">
            <a:off x="1813616" y="4308805"/>
            <a:ext cx="71844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1199" name="TextBox 36"/>
          <p:cNvSpPr txBox="1">
            <a:spLocks noChangeArrowheads="1"/>
          </p:cNvSpPr>
          <p:nvPr/>
        </p:nvSpPr>
        <p:spPr bwMode="auto">
          <a:xfrm>
            <a:off x="1507816" y="4162688"/>
            <a:ext cx="329748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1200" name="Straight Connector 18"/>
          <p:cNvCxnSpPr>
            <a:cxnSpLocks noChangeShapeType="1"/>
          </p:cNvCxnSpPr>
          <p:nvPr/>
        </p:nvCxnSpPr>
        <p:spPr bwMode="auto">
          <a:xfrm rot="10800000">
            <a:off x="1813616" y="4800665"/>
            <a:ext cx="71844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1201" name="TextBox 36"/>
          <p:cNvSpPr txBox="1">
            <a:spLocks noChangeArrowheads="1"/>
          </p:cNvSpPr>
          <p:nvPr/>
        </p:nvSpPr>
        <p:spPr bwMode="auto">
          <a:xfrm>
            <a:off x="1439656" y="4654548"/>
            <a:ext cx="397909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-2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1202" name="Straight Connector 18"/>
          <p:cNvCxnSpPr>
            <a:cxnSpLocks noChangeShapeType="1"/>
          </p:cNvCxnSpPr>
          <p:nvPr/>
        </p:nvCxnSpPr>
        <p:spPr bwMode="auto">
          <a:xfrm rot="10800000">
            <a:off x="1813616" y="5294367"/>
            <a:ext cx="71844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1203" name="TextBox 36"/>
          <p:cNvSpPr txBox="1">
            <a:spLocks noChangeArrowheads="1"/>
          </p:cNvSpPr>
          <p:nvPr/>
        </p:nvSpPr>
        <p:spPr bwMode="auto">
          <a:xfrm>
            <a:off x="1439656" y="5148249"/>
            <a:ext cx="397909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-4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1204" name="Straight Connector 18"/>
          <p:cNvCxnSpPr>
            <a:cxnSpLocks noChangeShapeType="1"/>
          </p:cNvCxnSpPr>
          <p:nvPr/>
        </p:nvCxnSpPr>
        <p:spPr bwMode="auto">
          <a:xfrm rot="10800000">
            <a:off x="1813616" y="5773331"/>
            <a:ext cx="71844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1205" name="TextBox 36"/>
          <p:cNvSpPr txBox="1">
            <a:spLocks noChangeArrowheads="1"/>
          </p:cNvSpPr>
          <p:nvPr/>
        </p:nvSpPr>
        <p:spPr bwMode="auto">
          <a:xfrm>
            <a:off x="1439656" y="5627214"/>
            <a:ext cx="397909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-6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206" name="Line 191"/>
          <p:cNvSpPr>
            <a:spLocks noChangeShapeType="1"/>
          </p:cNvSpPr>
          <p:nvPr/>
        </p:nvSpPr>
        <p:spPr bwMode="auto">
          <a:xfrm>
            <a:off x="2089942" y="5863598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07" name="TextBox 36"/>
          <p:cNvSpPr txBox="1">
            <a:spLocks noChangeArrowheads="1"/>
          </p:cNvSpPr>
          <p:nvPr/>
        </p:nvSpPr>
        <p:spPr bwMode="auto">
          <a:xfrm>
            <a:off x="1931515" y="5883861"/>
            <a:ext cx="329748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208" name="Line 193"/>
          <p:cNvSpPr>
            <a:spLocks noChangeShapeType="1"/>
          </p:cNvSpPr>
          <p:nvPr/>
        </p:nvSpPr>
        <p:spPr bwMode="auto">
          <a:xfrm>
            <a:off x="2506273" y="5863598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09" name="TextBox 36"/>
          <p:cNvSpPr txBox="1">
            <a:spLocks noChangeArrowheads="1"/>
          </p:cNvSpPr>
          <p:nvPr/>
        </p:nvSpPr>
        <p:spPr bwMode="auto">
          <a:xfrm>
            <a:off x="2336793" y="5883861"/>
            <a:ext cx="329748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4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210" name="Line 195"/>
          <p:cNvSpPr>
            <a:spLocks noChangeShapeType="1"/>
          </p:cNvSpPr>
          <p:nvPr/>
        </p:nvSpPr>
        <p:spPr bwMode="auto">
          <a:xfrm>
            <a:off x="2915235" y="5863598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11" name="TextBox 36"/>
          <p:cNvSpPr txBox="1">
            <a:spLocks noChangeArrowheads="1"/>
          </p:cNvSpPr>
          <p:nvPr/>
        </p:nvSpPr>
        <p:spPr bwMode="auto">
          <a:xfrm>
            <a:off x="2756808" y="5883861"/>
            <a:ext cx="329748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8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212" name="Line 197"/>
          <p:cNvSpPr>
            <a:spLocks noChangeShapeType="1"/>
          </p:cNvSpPr>
          <p:nvPr/>
        </p:nvSpPr>
        <p:spPr bwMode="auto">
          <a:xfrm>
            <a:off x="3331565" y="5863598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13" name="TextBox 36"/>
          <p:cNvSpPr txBox="1">
            <a:spLocks noChangeArrowheads="1"/>
          </p:cNvSpPr>
          <p:nvPr/>
        </p:nvSpPr>
        <p:spPr bwMode="auto">
          <a:xfrm>
            <a:off x="3116032" y="5883861"/>
            <a:ext cx="445805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12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214" name="Line 199"/>
          <p:cNvSpPr>
            <a:spLocks noChangeShapeType="1"/>
          </p:cNvSpPr>
          <p:nvPr/>
        </p:nvSpPr>
        <p:spPr bwMode="auto">
          <a:xfrm>
            <a:off x="3764476" y="5863598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15" name="TextBox 36"/>
          <p:cNvSpPr txBox="1">
            <a:spLocks noChangeArrowheads="1"/>
          </p:cNvSpPr>
          <p:nvPr/>
        </p:nvSpPr>
        <p:spPr bwMode="auto">
          <a:xfrm>
            <a:off x="3548942" y="5883861"/>
            <a:ext cx="445805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16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216" name="Line 201"/>
          <p:cNvSpPr>
            <a:spLocks noChangeShapeType="1"/>
          </p:cNvSpPr>
          <p:nvPr/>
        </p:nvSpPr>
        <p:spPr bwMode="auto">
          <a:xfrm>
            <a:off x="4177123" y="5863598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17" name="TextBox 36"/>
          <p:cNvSpPr txBox="1">
            <a:spLocks noChangeArrowheads="1"/>
          </p:cNvSpPr>
          <p:nvPr/>
        </p:nvSpPr>
        <p:spPr bwMode="auto">
          <a:xfrm>
            <a:off x="3961588" y="5883861"/>
            <a:ext cx="445805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218" name="Line 203"/>
          <p:cNvSpPr>
            <a:spLocks noChangeShapeType="1"/>
          </p:cNvSpPr>
          <p:nvPr/>
        </p:nvSpPr>
        <p:spPr bwMode="auto">
          <a:xfrm>
            <a:off x="4593453" y="5863598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19" name="TextBox 36"/>
          <p:cNvSpPr txBox="1">
            <a:spLocks noChangeArrowheads="1"/>
          </p:cNvSpPr>
          <p:nvPr/>
        </p:nvSpPr>
        <p:spPr bwMode="auto">
          <a:xfrm>
            <a:off x="4377919" y="5883861"/>
            <a:ext cx="445805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24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221" name="Line 52"/>
          <p:cNvSpPr>
            <a:spLocks noChangeShapeType="1"/>
          </p:cNvSpPr>
          <p:nvPr/>
        </p:nvSpPr>
        <p:spPr bwMode="auto">
          <a:xfrm>
            <a:off x="4545557" y="578991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22" name="Line 52"/>
          <p:cNvSpPr>
            <a:spLocks noChangeShapeType="1"/>
          </p:cNvSpPr>
          <p:nvPr/>
        </p:nvSpPr>
        <p:spPr bwMode="auto">
          <a:xfrm>
            <a:off x="4545557" y="554858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23" name="Line 208"/>
          <p:cNvSpPr>
            <a:spLocks noChangeShapeType="1"/>
          </p:cNvSpPr>
          <p:nvPr/>
        </p:nvSpPr>
        <p:spPr bwMode="auto">
          <a:xfrm>
            <a:off x="4595295" y="5633326"/>
            <a:ext cx="0" cy="15842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25" name="Line 52"/>
          <p:cNvSpPr>
            <a:spLocks noChangeShapeType="1"/>
          </p:cNvSpPr>
          <p:nvPr/>
        </p:nvSpPr>
        <p:spPr bwMode="auto">
          <a:xfrm>
            <a:off x="4127383" y="579175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26" name="Line 52"/>
          <p:cNvSpPr>
            <a:spLocks noChangeShapeType="1"/>
          </p:cNvSpPr>
          <p:nvPr/>
        </p:nvSpPr>
        <p:spPr bwMode="auto">
          <a:xfrm>
            <a:off x="4127383" y="563148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27" name="Line 212"/>
          <p:cNvSpPr>
            <a:spLocks noChangeShapeType="1"/>
          </p:cNvSpPr>
          <p:nvPr/>
        </p:nvSpPr>
        <p:spPr bwMode="auto">
          <a:xfrm>
            <a:off x="4177121" y="5633326"/>
            <a:ext cx="0" cy="15474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29" name="Line 52"/>
          <p:cNvSpPr>
            <a:spLocks noChangeShapeType="1"/>
          </p:cNvSpPr>
          <p:nvPr/>
        </p:nvSpPr>
        <p:spPr bwMode="auto">
          <a:xfrm>
            <a:off x="3711974" y="579175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30" name="Line 52"/>
          <p:cNvSpPr>
            <a:spLocks noChangeShapeType="1"/>
          </p:cNvSpPr>
          <p:nvPr/>
        </p:nvSpPr>
        <p:spPr bwMode="auto">
          <a:xfrm>
            <a:off x="3711974" y="563885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31" name="Line 216"/>
          <p:cNvSpPr>
            <a:spLocks noChangeShapeType="1"/>
          </p:cNvSpPr>
          <p:nvPr/>
        </p:nvSpPr>
        <p:spPr bwMode="auto">
          <a:xfrm>
            <a:off x="3761712" y="5633326"/>
            <a:ext cx="0" cy="15474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33" name="Line 52"/>
          <p:cNvSpPr>
            <a:spLocks noChangeShapeType="1"/>
          </p:cNvSpPr>
          <p:nvPr/>
        </p:nvSpPr>
        <p:spPr bwMode="auto">
          <a:xfrm>
            <a:off x="3286433" y="579175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34" name="Line 52"/>
          <p:cNvSpPr>
            <a:spLocks noChangeShapeType="1"/>
          </p:cNvSpPr>
          <p:nvPr/>
        </p:nvSpPr>
        <p:spPr bwMode="auto">
          <a:xfrm>
            <a:off x="3286433" y="564622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35" name="Line 220"/>
          <p:cNvSpPr>
            <a:spLocks noChangeShapeType="1"/>
          </p:cNvSpPr>
          <p:nvPr/>
        </p:nvSpPr>
        <p:spPr bwMode="auto">
          <a:xfrm>
            <a:off x="3336171" y="5646222"/>
            <a:ext cx="0" cy="1381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37" name="Line 52"/>
          <p:cNvSpPr>
            <a:spLocks noChangeShapeType="1"/>
          </p:cNvSpPr>
          <p:nvPr/>
        </p:nvSpPr>
        <p:spPr bwMode="auto">
          <a:xfrm>
            <a:off x="2871944" y="578438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38" name="Line 52"/>
          <p:cNvSpPr>
            <a:spLocks noChangeShapeType="1"/>
          </p:cNvSpPr>
          <p:nvPr/>
        </p:nvSpPr>
        <p:spPr bwMode="auto">
          <a:xfrm>
            <a:off x="2871944" y="563148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39" name="Line 224"/>
          <p:cNvSpPr>
            <a:spLocks noChangeShapeType="1"/>
          </p:cNvSpPr>
          <p:nvPr/>
        </p:nvSpPr>
        <p:spPr bwMode="auto">
          <a:xfrm>
            <a:off x="2921682" y="5629642"/>
            <a:ext cx="0" cy="16579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41" name="Line 52"/>
          <p:cNvSpPr>
            <a:spLocks noChangeShapeType="1"/>
          </p:cNvSpPr>
          <p:nvPr/>
        </p:nvSpPr>
        <p:spPr bwMode="auto">
          <a:xfrm>
            <a:off x="2663779" y="577333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42" name="Line 52"/>
          <p:cNvSpPr>
            <a:spLocks noChangeShapeType="1"/>
          </p:cNvSpPr>
          <p:nvPr/>
        </p:nvSpPr>
        <p:spPr bwMode="auto">
          <a:xfrm>
            <a:off x="2663779" y="5618589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43" name="Line 228"/>
          <p:cNvSpPr>
            <a:spLocks noChangeShapeType="1"/>
          </p:cNvSpPr>
          <p:nvPr/>
        </p:nvSpPr>
        <p:spPr bwMode="auto">
          <a:xfrm>
            <a:off x="2713517" y="5620431"/>
            <a:ext cx="0" cy="15474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45" name="Line 52"/>
          <p:cNvSpPr>
            <a:spLocks noChangeShapeType="1"/>
          </p:cNvSpPr>
          <p:nvPr/>
        </p:nvSpPr>
        <p:spPr bwMode="auto">
          <a:xfrm>
            <a:off x="2453772" y="576596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46" name="Line 52"/>
          <p:cNvSpPr>
            <a:spLocks noChangeShapeType="1"/>
          </p:cNvSpPr>
          <p:nvPr/>
        </p:nvSpPr>
        <p:spPr bwMode="auto">
          <a:xfrm>
            <a:off x="2453772" y="560201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47" name="Line 232"/>
          <p:cNvSpPr>
            <a:spLocks noChangeShapeType="1"/>
          </p:cNvSpPr>
          <p:nvPr/>
        </p:nvSpPr>
        <p:spPr bwMode="auto">
          <a:xfrm>
            <a:off x="2503510" y="5598325"/>
            <a:ext cx="0" cy="17869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49" name="Line 52"/>
          <p:cNvSpPr>
            <a:spLocks noChangeShapeType="1"/>
          </p:cNvSpPr>
          <p:nvPr/>
        </p:nvSpPr>
        <p:spPr bwMode="auto">
          <a:xfrm>
            <a:off x="2336333" y="573833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50" name="Line 52"/>
          <p:cNvSpPr>
            <a:spLocks noChangeShapeType="1"/>
          </p:cNvSpPr>
          <p:nvPr/>
        </p:nvSpPr>
        <p:spPr bwMode="auto">
          <a:xfrm>
            <a:off x="2336333" y="5574377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51" name="Line 236"/>
          <p:cNvSpPr>
            <a:spLocks noChangeShapeType="1"/>
          </p:cNvSpPr>
          <p:nvPr/>
        </p:nvSpPr>
        <p:spPr bwMode="auto">
          <a:xfrm>
            <a:off x="2386071" y="5565166"/>
            <a:ext cx="0" cy="16948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53" name="Line 52"/>
          <p:cNvSpPr>
            <a:spLocks noChangeShapeType="1"/>
          </p:cNvSpPr>
          <p:nvPr/>
        </p:nvSpPr>
        <p:spPr bwMode="auto">
          <a:xfrm>
            <a:off x="2224421" y="5701487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54" name="Line 52"/>
          <p:cNvSpPr>
            <a:spLocks noChangeShapeType="1"/>
          </p:cNvSpPr>
          <p:nvPr/>
        </p:nvSpPr>
        <p:spPr bwMode="auto">
          <a:xfrm>
            <a:off x="2224421" y="554306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55" name="Line 240"/>
          <p:cNvSpPr>
            <a:spLocks noChangeShapeType="1"/>
          </p:cNvSpPr>
          <p:nvPr/>
        </p:nvSpPr>
        <p:spPr bwMode="auto">
          <a:xfrm>
            <a:off x="2276002" y="5546745"/>
            <a:ext cx="0" cy="15474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57" name="Line 52"/>
          <p:cNvSpPr>
            <a:spLocks noChangeShapeType="1"/>
          </p:cNvSpPr>
          <p:nvPr/>
        </p:nvSpPr>
        <p:spPr bwMode="auto">
          <a:xfrm>
            <a:off x="2115732" y="5555955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58" name="Line 244"/>
          <p:cNvSpPr>
            <a:spLocks noChangeShapeType="1"/>
          </p:cNvSpPr>
          <p:nvPr/>
        </p:nvSpPr>
        <p:spPr bwMode="auto">
          <a:xfrm>
            <a:off x="2167313" y="5417793"/>
            <a:ext cx="0" cy="14184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60" name="Line 52"/>
          <p:cNvSpPr>
            <a:spLocks noChangeShapeType="1"/>
          </p:cNvSpPr>
          <p:nvPr/>
        </p:nvSpPr>
        <p:spPr bwMode="auto">
          <a:xfrm>
            <a:off x="2038361" y="526857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61" name="Line 52"/>
          <p:cNvSpPr>
            <a:spLocks noChangeShapeType="1"/>
          </p:cNvSpPr>
          <p:nvPr/>
        </p:nvSpPr>
        <p:spPr bwMode="auto">
          <a:xfrm>
            <a:off x="2038361" y="511199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62" name="Line 248"/>
          <p:cNvSpPr>
            <a:spLocks noChangeShapeType="1"/>
          </p:cNvSpPr>
          <p:nvPr/>
        </p:nvSpPr>
        <p:spPr bwMode="auto">
          <a:xfrm>
            <a:off x="2089942" y="5111992"/>
            <a:ext cx="0" cy="15842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65" name="Line 52"/>
          <p:cNvSpPr>
            <a:spLocks noChangeShapeType="1"/>
          </p:cNvSpPr>
          <p:nvPr/>
        </p:nvSpPr>
        <p:spPr bwMode="auto">
          <a:xfrm>
            <a:off x="4545557" y="562411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66" name="Line 52"/>
          <p:cNvSpPr>
            <a:spLocks noChangeShapeType="1"/>
          </p:cNvSpPr>
          <p:nvPr/>
        </p:nvSpPr>
        <p:spPr bwMode="auto">
          <a:xfrm>
            <a:off x="4127383" y="558543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67" name="Rectangle 96"/>
          <p:cNvSpPr>
            <a:spLocks noChangeArrowheads="1"/>
          </p:cNvSpPr>
          <p:nvPr/>
        </p:nvSpPr>
        <p:spPr bwMode="auto">
          <a:xfrm>
            <a:off x="4140278" y="5598325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68" name="Line 52"/>
          <p:cNvSpPr>
            <a:spLocks noChangeShapeType="1"/>
          </p:cNvSpPr>
          <p:nvPr/>
        </p:nvSpPr>
        <p:spPr bwMode="auto">
          <a:xfrm>
            <a:off x="3711974" y="5675697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69" name="Line 261"/>
          <p:cNvSpPr>
            <a:spLocks noChangeShapeType="1"/>
          </p:cNvSpPr>
          <p:nvPr/>
        </p:nvSpPr>
        <p:spPr bwMode="auto">
          <a:xfrm>
            <a:off x="3761712" y="5541218"/>
            <a:ext cx="0" cy="1381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70" name="Rectangle 96"/>
          <p:cNvSpPr>
            <a:spLocks noChangeArrowheads="1"/>
          </p:cNvSpPr>
          <p:nvPr/>
        </p:nvSpPr>
        <p:spPr bwMode="auto">
          <a:xfrm>
            <a:off x="3724869" y="5572535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71" name="Line 52"/>
          <p:cNvSpPr>
            <a:spLocks noChangeShapeType="1"/>
          </p:cNvSpPr>
          <p:nvPr/>
        </p:nvSpPr>
        <p:spPr bwMode="auto">
          <a:xfrm>
            <a:off x="3286433" y="567938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72" name="Line 265"/>
          <p:cNvSpPr>
            <a:spLocks noChangeShapeType="1"/>
          </p:cNvSpPr>
          <p:nvPr/>
        </p:nvSpPr>
        <p:spPr bwMode="auto">
          <a:xfrm>
            <a:off x="3336171" y="5539376"/>
            <a:ext cx="0" cy="14553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73" name="Rectangle 96"/>
          <p:cNvSpPr>
            <a:spLocks noChangeArrowheads="1"/>
          </p:cNvSpPr>
          <p:nvPr/>
        </p:nvSpPr>
        <p:spPr bwMode="auto">
          <a:xfrm>
            <a:off x="3299328" y="5585430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74" name="Line 52"/>
          <p:cNvSpPr>
            <a:spLocks noChangeShapeType="1"/>
          </p:cNvSpPr>
          <p:nvPr/>
        </p:nvSpPr>
        <p:spPr bwMode="auto">
          <a:xfrm>
            <a:off x="2871944" y="5675697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75" name="Line 52"/>
          <p:cNvSpPr>
            <a:spLocks noChangeShapeType="1"/>
          </p:cNvSpPr>
          <p:nvPr/>
        </p:nvSpPr>
        <p:spPr bwMode="auto">
          <a:xfrm>
            <a:off x="2871944" y="554121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76" name="Line 269"/>
          <p:cNvSpPr>
            <a:spLocks noChangeShapeType="1"/>
          </p:cNvSpPr>
          <p:nvPr/>
        </p:nvSpPr>
        <p:spPr bwMode="auto">
          <a:xfrm>
            <a:off x="2921682" y="5541218"/>
            <a:ext cx="0" cy="13632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77" name="Rectangle 96"/>
          <p:cNvSpPr>
            <a:spLocks noChangeArrowheads="1"/>
          </p:cNvSpPr>
          <p:nvPr/>
        </p:nvSpPr>
        <p:spPr bwMode="auto">
          <a:xfrm>
            <a:off x="2884838" y="5565166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78" name="Line 52"/>
          <p:cNvSpPr>
            <a:spLocks noChangeShapeType="1"/>
          </p:cNvSpPr>
          <p:nvPr/>
        </p:nvSpPr>
        <p:spPr bwMode="auto">
          <a:xfrm>
            <a:off x="2663779" y="565174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79" name="Line 52"/>
          <p:cNvSpPr>
            <a:spLocks noChangeShapeType="1"/>
          </p:cNvSpPr>
          <p:nvPr/>
        </p:nvSpPr>
        <p:spPr bwMode="auto">
          <a:xfrm>
            <a:off x="2663779" y="552648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80" name="Line 273"/>
          <p:cNvSpPr>
            <a:spLocks noChangeShapeType="1"/>
          </p:cNvSpPr>
          <p:nvPr/>
        </p:nvSpPr>
        <p:spPr bwMode="auto">
          <a:xfrm>
            <a:off x="2713517" y="5520954"/>
            <a:ext cx="0" cy="13263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81" name="Rectangle 96"/>
          <p:cNvSpPr>
            <a:spLocks noChangeArrowheads="1"/>
          </p:cNvSpPr>
          <p:nvPr/>
        </p:nvSpPr>
        <p:spPr bwMode="auto">
          <a:xfrm>
            <a:off x="2676674" y="5552271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82" name="Line 52"/>
          <p:cNvSpPr>
            <a:spLocks noChangeShapeType="1"/>
          </p:cNvSpPr>
          <p:nvPr/>
        </p:nvSpPr>
        <p:spPr bwMode="auto">
          <a:xfrm>
            <a:off x="2453772" y="562411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83" name="Line 277"/>
          <p:cNvSpPr>
            <a:spLocks noChangeShapeType="1"/>
          </p:cNvSpPr>
          <p:nvPr/>
        </p:nvSpPr>
        <p:spPr bwMode="auto">
          <a:xfrm>
            <a:off x="2503510" y="5489637"/>
            <a:ext cx="0" cy="14553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84" name="Rectangle 96"/>
          <p:cNvSpPr>
            <a:spLocks noChangeArrowheads="1"/>
          </p:cNvSpPr>
          <p:nvPr/>
        </p:nvSpPr>
        <p:spPr bwMode="auto">
          <a:xfrm>
            <a:off x="2466666" y="5517270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85" name="Line 52"/>
          <p:cNvSpPr>
            <a:spLocks noChangeShapeType="1"/>
          </p:cNvSpPr>
          <p:nvPr/>
        </p:nvSpPr>
        <p:spPr bwMode="auto">
          <a:xfrm>
            <a:off x="2336333" y="5600167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86" name="Line 52"/>
          <p:cNvSpPr>
            <a:spLocks noChangeShapeType="1"/>
          </p:cNvSpPr>
          <p:nvPr/>
        </p:nvSpPr>
        <p:spPr bwMode="auto">
          <a:xfrm>
            <a:off x="2336333" y="546937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87" name="Rectangle 96"/>
          <p:cNvSpPr>
            <a:spLocks noChangeArrowheads="1"/>
          </p:cNvSpPr>
          <p:nvPr/>
        </p:nvSpPr>
        <p:spPr bwMode="auto">
          <a:xfrm>
            <a:off x="2034677" y="4242487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88" name="Line 52"/>
          <p:cNvSpPr>
            <a:spLocks noChangeShapeType="1"/>
          </p:cNvSpPr>
          <p:nvPr/>
        </p:nvSpPr>
        <p:spPr bwMode="auto">
          <a:xfrm>
            <a:off x="2241000" y="551358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89" name="Rectangle 96"/>
          <p:cNvSpPr>
            <a:spLocks noChangeArrowheads="1"/>
          </p:cNvSpPr>
          <p:nvPr/>
        </p:nvSpPr>
        <p:spPr bwMode="auto">
          <a:xfrm>
            <a:off x="2163629" y="5296209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290" name="Line 294"/>
          <p:cNvSpPr>
            <a:spLocks noChangeShapeType="1"/>
          </p:cNvSpPr>
          <p:nvPr/>
        </p:nvSpPr>
        <p:spPr bwMode="auto">
          <a:xfrm>
            <a:off x="2110206" y="4423020"/>
            <a:ext cx="0" cy="12158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91" name="Freeform 296"/>
          <p:cNvSpPr>
            <a:spLocks/>
          </p:cNvSpPr>
          <p:nvPr/>
        </p:nvSpPr>
        <p:spPr bwMode="auto">
          <a:xfrm>
            <a:off x="2095469" y="4271962"/>
            <a:ext cx="2521932" cy="1199254"/>
          </a:xfrm>
          <a:custGeom>
            <a:avLst/>
            <a:gdLst>
              <a:gd name="T0" fmla="*/ 1369 w 1369"/>
              <a:gd name="T1" fmla="*/ 587 h 651"/>
              <a:gd name="T2" fmla="*/ 1138 w 1369"/>
              <a:gd name="T3" fmla="*/ 651 h 651"/>
              <a:gd name="T4" fmla="*/ 913 w 1369"/>
              <a:gd name="T5" fmla="*/ 609 h 651"/>
              <a:gd name="T6" fmla="*/ 689 w 1369"/>
              <a:gd name="T7" fmla="*/ 638 h 651"/>
              <a:gd name="T8" fmla="*/ 460 w 1369"/>
              <a:gd name="T9" fmla="*/ 647 h 651"/>
              <a:gd name="T10" fmla="*/ 346 w 1369"/>
              <a:gd name="T11" fmla="*/ 641 h 651"/>
              <a:gd name="T12" fmla="*/ 235 w 1369"/>
              <a:gd name="T13" fmla="*/ 623 h 651"/>
              <a:gd name="T14" fmla="*/ 178 w 1369"/>
              <a:gd name="T15" fmla="*/ 603 h 651"/>
              <a:gd name="T16" fmla="*/ 122 w 1369"/>
              <a:gd name="T17" fmla="*/ 573 h 651"/>
              <a:gd name="T18" fmla="*/ 65 w 1369"/>
              <a:gd name="T19" fmla="*/ 539 h 651"/>
              <a:gd name="T20" fmla="*/ 23 w 1369"/>
              <a:gd name="T21" fmla="*/ 437 h 651"/>
              <a:gd name="T22" fmla="*/ 11 w 1369"/>
              <a:gd name="T23" fmla="*/ 104 h 651"/>
              <a:gd name="T24" fmla="*/ 0 w 1369"/>
              <a:gd name="T25" fmla="*/ 0 h 65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369"/>
              <a:gd name="T40" fmla="*/ 0 h 651"/>
              <a:gd name="T41" fmla="*/ 1369 w 1369"/>
              <a:gd name="T42" fmla="*/ 651 h 65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369" h="651">
                <a:moveTo>
                  <a:pt x="1369" y="587"/>
                </a:moveTo>
                <a:lnTo>
                  <a:pt x="1138" y="651"/>
                </a:lnTo>
                <a:lnTo>
                  <a:pt x="913" y="609"/>
                </a:lnTo>
                <a:lnTo>
                  <a:pt x="689" y="638"/>
                </a:lnTo>
                <a:lnTo>
                  <a:pt x="460" y="647"/>
                </a:lnTo>
                <a:lnTo>
                  <a:pt x="346" y="641"/>
                </a:lnTo>
                <a:lnTo>
                  <a:pt x="235" y="623"/>
                </a:lnTo>
                <a:lnTo>
                  <a:pt x="178" y="603"/>
                </a:lnTo>
                <a:lnTo>
                  <a:pt x="122" y="573"/>
                </a:lnTo>
                <a:lnTo>
                  <a:pt x="65" y="539"/>
                </a:lnTo>
                <a:lnTo>
                  <a:pt x="23" y="437"/>
                </a:lnTo>
                <a:lnTo>
                  <a:pt x="11" y="104"/>
                </a:lnTo>
                <a:lnTo>
                  <a:pt x="0" y="0"/>
                </a:lnTo>
              </a:path>
            </a:pathLst>
          </a:custGeom>
          <a:noFill/>
          <a:ln w="38100" cap="flat" cmpd="sng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92" name="AutoShape 297"/>
          <p:cNvSpPr>
            <a:spLocks noChangeArrowheads="1"/>
          </p:cNvSpPr>
          <p:nvPr/>
        </p:nvSpPr>
        <p:spPr bwMode="auto">
          <a:xfrm>
            <a:off x="4553847" y="5307262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293" name="Line 52"/>
          <p:cNvSpPr>
            <a:spLocks noChangeShapeType="1"/>
          </p:cNvSpPr>
          <p:nvPr/>
        </p:nvSpPr>
        <p:spPr bwMode="auto">
          <a:xfrm>
            <a:off x="4545557" y="568675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94" name="Line 52"/>
          <p:cNvSpPr>
            <a:spLocks noChangeShapeType="1"/>
          </p:cNvSpPr>
          <p:nvPr/>
        </p:nvSpPr>
        <p:spPr bwMode="auto">
          <a:xfrm>
            <a:off x="4545557" y="506962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95" name="Line 300"/>
          <p:cNvSpPr>
            <a:spLocks noChangeShapeType="1"/>
          </p:cNvSpPr>
          <p:nvPr/>
        </p:nvSpPr>
        <p:spPr bwMode="auto">
          <a:xfrm>
            <a:off x="4177121" y="5251997"/>
            <a:ext cx="0" cy="43106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96" name="AutoShape 301"/>
          <p:cNvSpPr>
            <a:spLocks noChangeArrowheads="1"/>
          </p:cNvSpPr>
          <p:nvPr/>
        </p:nvSpPr>
        <p:spPr bwMode="auto">
          <a:xfrm>
            <a:off x="4135673" y="5423319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297" name="Line 52"/>
          <p:cNvSpPr>
            <a:spLocks noChangeShapeType="1"/>
          </p:cNvSpPr>
          <p:nvPr/>
        </p:nvSpPr>
        <p:spPr bwMode="auto">
          <a:xfrm>
            <a:off x="4127383" y="525568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98" name="AutoShape 305"/>
          <p:cNvSpPr>
            <a:spLocks noChangeArrowheads="1"/>
          </p:cNvSpPr>
          <p:nvPr/>
        </p:nvSpPr>
        <p:spPr bwMode="auto">
          <a:xfrm>
            <a:off x="3720264" y="5358843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299" name="Line 52"/>
          <p:cNvSpPr>
            <a:spLocks noChangeShapeType="1"/>
          </p:cNvSpPr>
          <p:nvPr/>
        </p:nvSpPr>
        <p:spPr bwMode="auto">
          <a:xfrm>
            <a:off x="3711974" y="564990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00" name="Line 308"/>
          <p:cNvSpPr>
            <a:spLocks noChangeShapeType="1"/>
          </p:cNvSpPr>
          <p:nvPr/>
        </p:nvSpPr>
        <p:spPr bwMode="auto">
          <a:xfrm>
            <a:off x="3336171" y="5224364"/>
            <a:ext cx="0" cy="43106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01" name="Line 52"/>
          <p:cNvSpPr>
            <a:spLocks noChangeShapeType="1"/>
          </p:cNvSpPr>
          <p:nvPr/>
        </p:nvSpPr>
        <p:spPr bwMode="auto">
          <a:xfrm>
            <a:off x="3286433" y="566464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02" name="Line 52"/>
          <p:cNvSpPr>
            <a:spLocks noChangeShapeType="1"/>
          </p:cNvSpPr>
          <p:nvPr/>
        </p:nvSpPr>
        <p:spPr bwMode="auto">
          <a:xfrm>
            <a:off x="3286433" y="5226207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03" name="AutoShape 311"/>
          <p:cNvSpPr>
            <a:spLocks noChangeArrowheads="1"/>
          </p:cNvSpPr>
          <p:nvPr/>
        </p:nvSpPr>
        <p:spPr bwMode="auto">
          <a:xfrm>
            <a:off x="3294723" y="5399371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304" name="Line 312"/>
          <p:cNvSpPr>
            <a:spLocks noChangeShapeType="1"/>
          </p:cNvSpPr>
          <p:nvPr/>
        </p:nvSpPr>
        <p:spPr bwMode="auto">
          <a:xfrm>
            <a:off x="2921682" y="5244629"/>
            <a:ext cx="0" cy="42554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05" name="Line 52"/>
          <p:cNvSpPr>
            <a:spLocks noChangeShapeType="1"/>
          </p:cNvSpPr>
          <p:nvPr/>
        </p:nvSpPr>
        <p:spPr bwMode="auto">
          <a:xfrm>
            <a:off x="2871944" y="566832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06" name="Line 52"/>
          <p:cNvSpPr>
            <a:spLocks noChangeShapeType="1"/>
          </p:cNvSpPr>
          <p:nvPr/>
        </p:nvSpPr>
        <p:spPr bwMode="auto">
          <a:xfrm>
            <a:off x="2871944" y="525568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07" name="AutoShape 315"/>
          <p:cNvSpPr>
            <a:spLocks noChangeArrowheads="1"/>
          </p:cNvSpPr>
          <p:nvPr/>
        </p:nvSpPr>
        <p:spPr bwMode="auto">
          <a:xfrm>
            <a:off x="2880234" y="5419634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308" name="AutoShape 319"/>
          <p:cNvSpPr>
            <a:spLocks noChangeArrowheads="1"/>
          </p:cNvSpPr>
          <p:nvPr/>
        </p:nvSpPr>
        <p:spPr bwMode="auto">
          <a:xfrm>
            <a:off x="2672069" y="5403055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309" name="Line 52"/>
          <p:cNvSpPr>
            <a:spLocks noChangeShapeType="1"/>
          </p:cNvSpPr>
          <p:nvPr/>
        </p:nvSpPr>
        <p:spPr bwMode="auto">
          <a:xfrm>
            <a:off x="2663779" y="5644379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10" name="Line 52"/>
          <p:cNvSpPr>
            <a:spLocks noChangeShapeType="1"/>
          </p:cNvSpPr>
          <p:nvPr/>
        </p:nvSpPr>
        <p:spPr bwMode="auto">
          <a:xfrm>
            <a:off x="2663779" y="525015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11" name="Line 324"/>
          <p:cNvSpPr>
            <a:spLocks noChangeShapeType="1"/>
          </p:cNvSpPr>
          <p:nvPr/>
        </p:nvSpPr>
        <p:spPr bwMode="auto">
          <a:xfrm>
            <a:off x="2503510" y="5215154"/>
            <a:ext cx="0" cy="41633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12" name="Line 52"/>
          <p:cNvSpPr>
            <a:spLocks noChangeShapeType="1"/>
          </p:cNvSpPr>
          <p:nvPr/>
        </p:nvSpPr>
        <p:spPr bwMode="auto">
          <a:xfrm>
            <a:off x="2453772" y="562964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13" name="Line 52"/>
          <p:cNvSpPr>
            <a:spLocks noChangeShapeType="1"/>
          </p:cNvSpPr>
          <p:nvPr/>
        </p:nvSpPr>
        <p:spPr bwMode="auto">
          <a:xfrm>
            <a:off x="2453772" y="521883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14" name="Line 328"/>
          <p:cNvSpPr>
            <a:spLocks noChangeShapeType="1"/>
          </p:cNvSpPr>
          <p:nvPr/>
        </p:nvSpPr>
        <p:spPr bwMode="auto">
          <a:xfrm>
            <a:off x="2305476" y="5393844"/>
            <a:ext cx="0" cy="11421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15" name="Line 52"/>
          <p:cNvSpPr>
            <a:spLocks noChangeShapeType="1"/>
          </p:cNvSpPr>
          <p:nvPr/>
        </p:nvSpPr>
        <p:spPr bwMode="auto">
          <a:xfrm>
            <a:off x="2253896" y="538463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16" name="Line 332"/>
          <p:cNvSpPr>
            <a:spLocks noChangeShapeType="1"/>
          </p:cNvSpPr>
          <p:nvPr/>
        </p:nvSpPr>
        <p:spPr bwMode="auto">
          <a:xfrm>
            <a:off x="2386071" y="5154362"/>
            <a:ext cx="0" cy="44580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17" name="Line 52"/>
          <p:cNvSpPr>
            <a:spLocks noChangeShapeType="1"/>
          </p:cNvSpPr>
          <p:nvPr/>
        </p:nvSpPr>
        <p:spPr bwMode="auto">
          <a:xfrm>
            <a:off x="2148891" y="539752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18" name="Line 52"/>
          <p:cNvSpPr>
            <a:spLocks noChangeShapeType="1"/>
          </p:cNvSpPr>
          <p:nvPr/>
        </p:nvSpPr>
        <p:spPr bwMode="auto">
          <a:xfrm>
            <a:off x="2336333" y="515620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19" name="Line 52"/>
          <p:cNvSpPr>
            <a:spLocks noChangeShapeType="1"/>
          </p:cNvSpPr>
          <p:nvPr/>
        </p:nvSpPr>
        <p:spPr bwMode="auto">
          <a:xfrm>
            <a:off x="2097311" y="511936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20" name="AutoShape 339"/>
          <p:cNvSpPr>
            <a:spLocks noChangeArrowheads="1"/>
          </p:cNvSpPr>
          <p:nvPr/>
        </p:nvSpPr>
        <p:spPr bwMode="auto">
          <a:xfrm>
            <a:off x="2462062" y="5379106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321" name="Line 52"/>
          <p:cNvSpPr>
            <a:spLocks noChangeShapeType="1"/>
          </p:cNvSpPr>
          <p:nvPr/>
        </p:nvSpPr>
        <p:spPr bwMode="auto">
          <a:xfrm>
            <a:off x="2115732" y="541779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22" name="Line 52"/>
          <p:cNvSpPr>
            <a:spLocks noChangeShapeType="1"/>
          </p:cNvSpPr>
          <p:nvPr/>
        </p:nvSpPr>
        <p:spPr bwMode="auto">
          <a:xfrm>
            <a:off x="4545557" y="563148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23" name="Rectangle 96"/>
          <p:cNvSpPr>
            <a:spLocks noChangeArrowheads="1"/>
          </p:cNvSpPr>
          <p:nvPr/>
        </p:nvSpPr>
        <p:spPr bwMode="auto">
          <a:xfrm>
            <a:off x="4558451" y="5565166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324" name="Line 52"/>
          <p:cNvSpPr>
            <a:spLocks noChangeShapeType="1"/>
          </p:cNvSpPr>
          <p:nvPr/>
        </p:nvSpPr>
        <p:spPr bwMode="auto">
          <a:xfrm>
            <a:off x="3711974" y="554306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25" name="Line 52"/>
          <p:cNvSpPr>
            <a:spLocks noChangeShapeType="1"/>
          </p:cNvSpPr>
          <p:nvPr/>
        </p:nvSpPr>
        <p:spPr bwMode="auto">
          <a:xfrm>
            <a:off x="3286433" y="5546745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26" name="Line 52"/>
          <p:cNvSpPr>
            <a:spLocks noChangeShapeType="1"/>
          </p:cNvSpPr>
          <p:nvPr/>
        </p:nvSpPr>
        <p:spPr bwMode="auto">
          <a:xfrm>
            <a:off x="2453772" y="5487795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27" name="Line 348"/>
          <p:cNvSpPr>
            <a:spLocks noChangeShapeType="1"/>
          </p:cNvSpPr>
          <p:nvPr/>
        </p:nvSpPr>
        <p:spPr bwMode="auto">
          <a:xfrm>
            <a:off x="2386071" y="5471215"/>
            <a:ext cx="0" cy="9947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28" name="Rectangle 96"/>
          <p:cNvSpPr>
            <a:spLocks noChangeArrowheads="1"/>
          </p:cNvSpPr>
          <p:nvPr/>
        </p:nvSpPr>
        <p:spPr bwMode="auto">
          <a:xfrm>
            <a:off x="2349228" y="5500690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329" name="Rectangle 96"/>
          <p:cNvSpPr>
            <a:spLocks noChangeArrowheads="1"/>
          </p:cNvSpPr>
          <p:nvPr/>
        </p:nvSpPr>
        <p:spPr bwMode="auto">
          <a:xfrm>
            <a:off x="2264949" y="5408581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330" name="Line 52"/>
          <p:cNvSpPr>
            <a:spLocks noChangeShapeType="1"/>
          </p:cNvSpPr>
          <p:nvPr/>
        </p:nvSpPr>
        <p:spPr bwMode="auto">
          <a:xfrm>
            <a:off x="2148891" y="527410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1" name="Line 350"/>
          <p:cNvSpPr>
            <a:spLocks noChangeShapeType="1"/>
          </p:cNvSpPr>
          <p:nvPr/>
        </p:nvSpPr>
        <p:spPr bwMode="auto">
          <a:xfrm>
            <a:off x="2198631" y="5270419"/>
            <a:ext cx="0" cy="12158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2" name="Line 52"/>
          <p:cNvSpPr>
            <a:spLocks noChangeShapeType="1"/>
          </p:cNvSpPr>
          <p:nvPr/>
        </p:nvSpPr>
        <p:spPr bwMode="auto">
          <a:xfrm>
            <a:off x="2097311" y="5207785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3" name="Rectangle 96"/>
          <p:cNvSpPr>
            <a:spLocks noChangeArrowheads="1"/>
          </p:cNvSpPr>
          <p:nvPr/>
        </p:nvSpPr>
        <p:spPr bwMode="auto">
          <a:xfrm>
            <a:off x="2102838" y="5128571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334" name="Line 52"/>
          <p:cNvSpPr>
            <a:spLocks noChangeShapeType="1"/>
          </p:cNvSpPr>
          <p:nvPr/>
        </p:nvSpPr>
        <p:spPr bwMode="auto">
          <a:xfrm>
            <a:off x="4127383" y="567938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5" name="Line 52"/>
          <p:cNvSpPr>
            <a:spLocks noChangeShapeType="1"/>
          </p:cNvSpPr>
          <p:nvPr/>
        </p:nvSpPr>
        <p:spPr bwMode="auto">
          <a:xfrm>
            <a:off x="3711974" y="5141467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6" name="Line 52"/>
          <p:cNvSpPr>
            <a:spLocks noChangeShapeType="1"/>
          </p:cNvSpPr>
          <p:nvPr/>
        </p:nvSpPr>
        <p:spPr bwMode="auto">
          <a:xfrm>
            <a:off x="2368110" y="559464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7" name="AutoShape 323"/>
          <p:cNvSpPr>
            <a:spLocks noChangeArrowheads="1"/>
          </p:cNvSpPr>
          <p:nvPr/>
        </p:nvSpPr>
        <p:spPr bwMode="auto">
          <a:xfrm>
            <a:off x="2344623" y="5349632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338" name="Line 359"/>
          <p:cNvSpPr>
            <a:spLocks noChangeShapeType="1"/>
          </p:cNvSpPr>
          <p:nvPr/>
        </p:nvSpPr>
        <p:spPr bwMode="auto">
          <a:xfrm>
            <a:off x="2309161" y="5104623"/>
            <a:ext cx="0" cy="43106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9" name="Line 52"/>
          <p:cNvSpPr>
            <a:spLocks noChangeShapeType="1"/>
          </p:cNvSpPr>
          <p:nvPr/>
        </p:nvSpPr>
        <p:spPr bwMode="auto">
          <a:xfrm>
            <a:off x="2257580" y="510830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40" name="Line 52"/>
          <p:cNvSpPr>
            <a:spLocks noChangeShapeType="1"/>
          </p:cNvSpPr>
          <p:nvPr/>
        </p:nvSpPr>
        <p:spPr bwMode="auto">
          <a:xfrm>
            <a:off x="2257580" y="5532007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41" name="AutoShape 327"/>
          <p:cNvSpPr>
            <a:spLocks noChangeArrowheads="1"/>
          </p:cNvSpPr>
          <p:nvPr/>
        </p:nvSpPr>
        <p:spPr bwMode="auto">
          <a:xfrm>
            <a:off x="2272317" y="5279629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342" name="Line 362"/>
          <p:cNvSpPr>
            <a:spLocks noChangeShapeType="1"/>
          </p:cNvSpPr>
          <p:nvPr/>
        </p:nvSpPr>
        <p:spPr bwMode="auto">
          <a:xfrm>
            <a:off x="2211525" y="5124887"/>
            <a:ext cx="0" cy="2855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43" name="Line 52"/>
          <p:cNvSpPr>
            <a:spLocks noChangeShapeType="1"/>
          </p:cNvSpPr>
          <p:nvPr/>
        </p:nvSpPr>
        <p:spPr bwMode="auto">
          <a:xfrm>
            <a:off x="2159944" y="540674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44" name="Line 52"/>
          <p:cNvSpPr>
            <a:spLocks noChangeShapeType="1"/>
          </p:cNvSpPr>
          <p:nvPr/>
        </p:nvSpPr>
        <p:spPr bwMode="auto">
          <a:xfrm>
            <a:off x="2161787" y="513041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45" name="AutoShape 331"/>
          <p:cNvSpPr>
            <a:spLocks noChangeArrowheads="1"/>
          </p:cNvSpPr>
          <p:nvPr/>
        </p:nvSpPr>
        <p:spPr bwMode="auto">
          <a:xfrm>
            <a:off x="2174682" y="5222522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346" name="Line 366"/>
          <p:cNvSpPr>
            <a:spLocks noChangeShapeType="1"/>
          </p:cNvSpPr>
          <p:nvPr/>
        </p:nvSpPr>
        <p:spPr bwMode="auto">
          <a:xfrm>
            <a:off x="2145207" y="4942512"/>
            <a:ext cx="0" cy="26527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47" name="Line 52"/>
          <p:cNvSpPr>
            <a:spLocks noChangeShapeType="1"/>
          </p:cNvSpPr>
          <p:nvPr/>
        </p:nvSpPr>
        <p:spPr bwMode="auto">
          <a:xfrm>
            <a:off x="2093626" y="520594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48" name="Line 52"/>
          <p:cNvSpPr>
            <a:spLocks noChangeShapeType="1"/>
          </p:cNvSpPr>
          <p:nvPr/>
        </p:nvSpPr>
        <p:spPr bwMode="auto">
          <a:xfrm>
            <a:off x="2093626" y="494251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49" name="AutoShape 335"/>
          <p:cNvSpPr>
            <a:spLocks noChangeArrowheads="1"/>
          </p:cNvSpPr>
          <p:nvPr/>
        </p:nvSpPr>
        <p:spPr bwMode="auto">
          <a:xfrm>
            <a:off x="2099153" y="5027252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350" name="Line 52"/>
          <p:cNvSpPr>
            <a:spLocks noChangeShapeType="1"/>
          </p:cNvSpPr>
          <p:nvPr/>
        </p:nvSpPr>
        <p:spPr bwMode="auto">
          <a:xfrm>
            <a:off x="2082573" y="453355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51" name="Line 52"/>
          <p:cNvSpPr>
            <a:spLocks noChangeShapeType="1"/>
          </p:cNvSpPr>
          <p:nvPr/>
        </p:nvSpPr>
        <p:spPr bwMode="auto">
          <a:xfrm>
            <a:off x="2082573" y="4411967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52" name="Line 52"/>
          <p:cNvSpPr>
            <a:spLocks noChangeShapeType="1"/>
          </p:cNvSpPr>
          <p:nvPr/>
        </p:nvSpPr>
        <p:spPr bwMode="auto">
          <a:xfrm>
            <a:off x="2064151" y="435670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53" name="Line 52"/>
          <p:cNvSpPr>
            <a:spLocks noChangeShapeType="1"/>
          </p:cNvSpPr>
          <p:nvPr/>
        </p:nvSpPr>
        <p:spPr bwMode="auto">
          <a:xfrm>
            <a:off x="2064151" y="429038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54" name="Line 52"/>
          <p:cNvSpPr>
            <a:spLocks noChangeShapeType="1"/>
          </p:cNvSpPr>
          <p:nvPr/>
        </p:nvSpPr>
        <p:spPr bwMode="auto">
          <a:xfrm>
            <a:off x="2038361" y="454828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55" name="Line 52"/>
          <p:cNvSpPr>
            <a:spLocks noChangeShapeType="1"/>
          </p:cNvSpPr>
          <p:nvPr/>
        </p:nvSpPr>
        <p:spPr bwMode="auto">
          <a:xfrm>
            <a:off x="2038361" y="448565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56" name="Rectangle 96"/>
          <p:cNvSpPr>
            <a:spLocks noChangeArrowheads="1"/>
          </p:cNvSpPr>
          <p:nvPr/>
        </p:nvSpPr>
        <p:spPr bwMode="auto">
          <a:xfrm>
            <a:off x="2058626" y="4485654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357" name="AutoShape 356"/>
          <p:cNvSpPr>
            <a:spLocks noChangeArrowheads="1"/>
          </p:cNvSpPr>
          <p:nvPr/>
        </p:nvSpPr>
        <p:spPr bwMode="auto">
          <a:xfrm>
            <a:off x="2078889" y="4428546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358" name="AutoShape 357"/>
          <p:cNvSpPr>
            <a:spLocks noChangeArrowheads="1"/>
          </p:cNvSpPr>
          <p:nvPr/>
        </p:nvSpPr>
        <p:spPr bwMode="auto">
          <a:xfrm>
            <a:off x="2071520" y="4277488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359" name="Line 52"/>
          <p:cNvSpPr>
            <a:spLocks noChangeShapeType="1"/>
          </p:cNvSpPr>
          <p:nvPr/>
        </p:nvSpPr>
        <p:spPr bwMode="auto">
          <a:xfrm>
            <a:off x="2027308" y="431617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60" name="Line 52"/>
          <p:cNvSpPr>
            <a:spLocks noChangeShapeType="1"/>
          </p:cNvSpPr>
          <p:nvPr/>
        </p:nvSpPr>
        <p:spPr bwMode="auto">
          <a:xfrm>
            <a:off x="2027308" y="4371439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62" name="TextBox 36"/>
          <p:cNvSpPr txBox="1">
            <a:spLocks noChangeArrowheads="1"/>
          </p:cNvSpPr>
          <p:nvPr/>
        </p:nvSpPr>
        <p:spPr bwMode="auto">
          <a:xfrm>
            <a:off x="1924146" y="6139924"/>
            <a:ext cx="28424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chemeClr val="tx2"/>
                </a:solidFill>
              </a:rPr>
              <a:t>Week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364" name="Line 52"/>
          <p:cNvSpPr>
            <a:spLocks noChangeShapeType="1"/>
          </p:cNvSpPr>
          <p:nvPr/>
        </p:nvSpPr>
        <p:spPr bwMode="auto">
          <a:xfrm>
            <a:off x="5903236" y="513409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65" name="Line 52"/>
          <p:cNvSpPr>
            <a:spLocks noChangeShapeType="1"/>
          </p:cNvSpPr>
          <p:nvPr/>
        </p:nvSpPr>
        <p:spPr bwMode="auto">
          <a:xfrm>
            <a:off x="5903236" y="528147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66" name="Line 710"/>
          <p:cNvSpPr>
            <a:spLocks noChangeShapeType="1"/>
          </p:cNvSpPr>
          <p:nvPr/>
        </p:nvSpPr>
        <p:spPr bwMode="auto">
          <a:xfrm>
            <a:off x="5951133" y="5137783"/>
            <a:ext cx="0" cy="14553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67" name="Line 672"/>
          <p:cNvSpPr>
            <a:spLocks noChangeShapeType="1"/>
          </p:cNvSpPr>
          <p:nvPr/>
        </p:nvSpPr>
        <p:spPr bwMode="auto">
          <a:xfrm>
            <a:off x="7974758" y="5541218"/>
            <a:ext cx="0" cy="18237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68" name="Line 52"/>
          <p:cNvSpPr>
            <a:spLocks noChangeShapeType="1"/>
          </p:cNvSpPr>
          <p:nvPr/>
        </p:nvSpPr>
        <p:spPr bwMode="auto">
          <a:xfrm>
            <a:off x="7925020" y="5729119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69" name="Line 52"/>
          <p:cNvSpPr>
            <a:spLocks noChangeShapeType="1"/>
          </p:cNvSpPr>
          <p:nvPr/>
        </p:nvSpPr>
        <p:spPr bwMode="auto">
          <a:xfrm>
            <a:off x="7925020" y="554490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70" name="Line 669"/>
          <p:cNvSpPr>
            <a:spLocks noChangeShapeType="1"/>
          </p:cNvSpPr>
          <p:nvPr/>
        </p:nvSpPr>
        <p:spPr bwMode="auto">
          <a:xfrm>
            <a:off x="8389246" y="5432530"/>
            <a:ext cx="0" cy="33711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71" name="Line 566"/>
          <p:cNvSpPr>
            <a:spLocks noChangeShapeType="1"/>
          </p:cNvSpPr>
          <p:nvPr/>
        </p:nvSpPr>
        <p:spPr bwMode="auto">
          <a:xfrm flipV="1">
            <a:off x="8389246" y="5771490"/>
            <a:ext cx="0" cy="147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72" name="Freeform 398"/>
          <p:cNvSpPr>
            <a:spLocks/>
          </p:cNvSpPr>
          <p:nvPr/>
        </p:nvSpPr>
        <p:spPr bwMode="auto">
          <a:xfrm>
            <a:off x="5696913" y="4259066"/>
            <a:ext cx="2818522" cy="1606373"/>
          </a:xfrm>
          <a:custGeom>
            <a:avLst/>
            <a:gdLst>
              <a:gd name="T0" fmla="*/ 0 w 1530"/>
              <a:gd name="T1" fmla="*/ 0 h 872"/>
              <a:gd name="T2" fmla="*/ 0 w 1530"/>
              <a:gd name="T3" fmla="*/ 872 h 872"/>
              <a:gd name="T4" fmla="*/ 1530 w 1530"/>
              <a:gd name="T5" fmla="*/ 872 h 872"/>
              <a:gd name="T6" fmla="*/ 0 60000 65536"/>
              <a:gd name="T7" fmla="*/ 0 60000 65536"/>
              <a:gd name="T8" fmla="*/ 0 60000 65536"/>
              <a:gd name="T9" fmla="*/ 0 w 1530"/>
              <a:gd name="T10" fmla="*/ 0 h 872"/>
              <a:gd name="T11" fmla="*/ 1530 w 1530"/>
              <a:gd name="T12" fmla="*/ 872 h 8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0" h="872">
                <a:moveTo>
                  <a:pt x="0" y="0"/>
                </a:moveTo>
                <a:lnTo>
                  <a:pt x="0" y="872"/>
                </a:lnTo>
                <a:lnTo>
                  <a:pt x="1530" y="872"/>
                </a:lnTo>
              </a:path>
            </a:pathLst>
          </a:custGeom>
          <a:noFill/>
          <a:ln w="19050" cap="flat" cmpd="sng">
            <a:solidFill>
              <a:srgbClr val="002776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1373" name="Straight Connector 18"/>
          <p:cNvCxnSpPr>
            <a:cxnSpLocks noChangeShapeType="1"/>
          </p:cNvCxnSpPr>
          <p:nvPr/>
        </p:nvCxnSpPr>
        <p:spPr bwMode="auto">
          <a:xfrm rot="10800000">
            <a:off x="5619542" y="4308805"/>
            <a:ext cx="71844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1374" name="TextBox 36"/>
          <p:cNvSpPr txBox="1">
            <a:spLocks noChangeArrowheads="1"/>
          </p:cNvSpPr>
          <p:nvPr/>
        </p:nvSpPr>
        <p:spPr bwMode="auto">
          <a:xfrm>
            <a:off x="5313742" y="4143638"/>
            <a:ext cx="329748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1375" name="Straight Connector 18"/>
          <p:cNvCxnSpPr>
            <a:cxnSpLocks noChangeShapeType="1"/>
          </p:cNvCxnSpPr>
          <p:nvPr/>
        </p:nvCxnSpPr>
        <p:spPr bwMode="auto">
          <a:xfrm rot="10800000">
            <a:off x="5619542" y="4819086"/>
            <a:ext cx="71844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1376" name="TextBox 36"/>
          <p:cNvSpPr txBox="1">
            <a:spLocks noChangeArrowheads="1"/>
          </p:cNvSpPr>
          <p:nvPr/>
        </p:nvSpPr>
        <p:spPr bwMode="auto">
          <a:xfrm>
            <a:off x="5245582" y="4653919"/>
            <a:ext cx="397909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-2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1377" name="Straight Connector 18"/>
          <p:cNvCxnSpPr>
            <a:cxnSpLocks noChangeShapeType="1"/>
          </p:cNvCxnSpPr>
          <p:nvPr/>
        </p:nvCxnSpPr>
        <p:spPr bwMode="auto">
          <a:xfrm rot="10800000">
            <a:off x="5619542" y="5331210"/>
            <a:ext cx="71844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1378" name="TextBox 36"/>
          <p:cNvSpPr txBox="1">
            <a:spLocks noChangeArrowheads="1"/>
          </p:cNvSpPr>
          <p:nvPr/>
        </p:nvSpPr>
        <p:spPr bwMode="auto">
          <a:xfrm>
            <a:off x="5245582" y="5166043"/>
            <a:ext cx="397909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-4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1379" name="Straight Connector 18"/>
          <p:cNvCxnSpPr>
            <a:cxnSpLocks noChangeShapeType="1"/>
          </p:cNvCxnSpPr>
          <p:nvPr/>
        </p:nvCxnSpPr>
        <p:spPr bwMode="auto">
          <a:xfrm rot="10800000">
            <a:off x="5619542" y="5843334"/>
            <a:ext cx="71844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1380" name="TextBox 36"/>
          <p:cNvSpPr txBox="1">
            <a:spLocks noChangeArrowheads="1"/>
          </p:cNvSpPr>
          <p:nvPr/>
        </p:nvSpPr>
        <p:spPr bwMode="auto">
          <a:xfrm>
            <a:off x="5245582" y="5678166"/>
            <a:ext cx="397909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-6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381" name="Line 407"/>
          <p:cNvSpPr>
            <a:spLocks noChangeShapeType="1"/>
          </p:cNvSpPr>
          <p:nvPr/>
        </p:nvSpPr>
        <p:spPr bwMode="auto">
          <a:xfrm>
            <a:off x="5895868" y="5863598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82" name="TextBox 36"/>
          <p:cNvSpPr txBox="1">
            <a:spLocks noChangeArrowheads="1"/>
          </p:cNvSpPr>
          <p:nvPr/>
        </p:nvSpPr>
        <p:spPr bwMode="auto">
          <a:xfrm>
            <a:off x="5737441" y="5883861"/>
            <a:ext cx="329748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383" name="Line 409"/>
          <p:cNvSpPr>
            <a:spLocks noChangeShapeType="1"/>
          </p:cNvSpPr>
          <p:nvPr/>
        </p:nvSpPr>
        <p:spPr bwMode="auto">
          <a:xfrm>
            <a:off x="6312198" y="5863598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84" name="TextBox 36"/>
          <p:cNvSpPr txBox="1">
            <a:spLocks noChangeArrowheads="1"/>
          </p:cNvSpPr>
          <p:nvPr/>
        </p:nvSpPr>
        <p:spPr bwMode="auto">
          <a:xfrm>
            <a:off x="6142719" y="5883861"/>
            <a:ext cx="329748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4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385" name="Line 411"/>
          <p:cNvSpPr>
            <a:spLocks noChangeShapeType="1"/>
          </p:cNvSpPr>
          <p:nvPr/>
        </p:nvSpPr>
        <p:spPr bwMode="auto">
          <a:xfrm>
            <a:off x="6721161" y="5863598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86" name="TextBox 36"/>
          <p:cNvSpPr txBox="1">
            <a:spLocks noChangeArrowheads="1"/>
          </p:cNvSpPr>
          <p:nvPr/>
        </p:nvSpPr>
        <p:spPr bwMode="auto">
          <a:xfrm>
            <a:off x="6562734" y="5883861"/>
            <a:ext cx="329748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8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387" name="Line 413"/>
          <p:cNvSpPr>
            <a:spLocks noChangeShapeType="1"/>
          </p:cNvSpPr>
          <p:nvPr/>
        </p:nvSpPr>
        <p:spPr bwMode="auto">
          <a:xfrm>
            <a:off x="7137491" y="5863598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88" name="TextBox 36"/>
          <p:cNvSpPr txBox="1">
            <a:spLocks noChangeArrowheads="1"/>
          </p:cNvSpPr>
          <p:nvPr/>
        </p:nvSpPr>
        <p:spPr bwMode="auto">
          <a:xfrm>
            <a:off x="6921958" y="5883861"/>
            <a:ext cx="445805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12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389" name="Line 415"/>
          <p:cNvSpPr>
            <a:spLocks noChangeShapeType="1"/>
          </p:cNvSpPr>
          <p:nvPr/>
        </p:nvSpPr>
        <p:spPr bwMode="auto">
          <a:xfrm>
            <a:off x="7570402" y="5863598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90" name="TextBox 36"/>
          <p:cNvSpPr txBox="1">
            <a:spLocks noChangeArrowheads="1"/>
          </p:cNvSpPr>
          <p:nvPr/>
        </p:nvSpPr>
        <p:spPr bwMode="auto">
          <a:xfrm>
            <a:off x="7354867" y="5883861"/>
            <a:ext cx="445805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16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391" name="Line 417"/>
          <p:cNvSpPr>
            <a:spLocks noChangeShapeType="1"/>
          </p:cNvSpPr>
          <p:nvPr/>
        </p:nvSpPr>
        <p:spPr bwMode="auto">
          <a:xfrm>
            <a:off x="7983048" y="5863598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92" name="TextBox 36"/>
          <p:cNvSpPr txBox="1">
            <a:spLocks noChangeArrowheads="1"/>
          </p:cNvSpPr>
          <p:nvPr/>
        </p:nvSpPr>
        <p:spPr bwMode="auto">
          <a:xfrm>
            <a:off x="7767514" y="5883861"/>
            <a:ext cx="445805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393" name="Line 419"/>
          <p:cNvSpPr>
            <a:spLocks noChangeShapeType="1"/>
          </p:cNvSpPr>
          <p:nvPr/>
        </p:nvSpPr>
        <p:spPr bwMode="auto">
          <a:xfrm>
            <a:off x="8399379" y="5863598"/>
            <a:ext cx="0" cy="71845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94" name="TextBox 36"/>
          <p:cNvSpPr txBox="1">
            <a:spLocks noChangeArrowheads="1"/>
          </p:cNvSpPr>
          <p:nvPr/>
        </p:nvSpPr>
        <p:spPr bwMode="auto">
          <a:xfrm>
            <a:off x="8183845" y="5883861"/>
            <a:ext cx="445805" cy="35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24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396" name="Oval 97"/>
          <p:cNvSpPr>
            <a:spLocks noChangeArrowheads="1"/>
          </p:cNvSpPr>
          <p:nvPr/>
        </p:nvSpPr>
        <p:spPr bwMode="auto">
          <a:xfrm>
            <a:off x="8360693" y="5758594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01" name="TextBox 36"/>
          <p:cNvSpPr txBox="1">
            <a:spLocks noChangeArrowheads="1"/>
          </p:cNvSpPr>
          <p:nvPr/>
        </p:nvSpPr>
        <p:spPr bwMode="auto">
          <a:xfrm>
            <a:off x="5687703" y="3912738"/>
            <a:ext cx="2901419" cy="39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GB" sz="1600" b="1" dirty="0">
                <a:solidFill>
                  <a:schemeClr val="bg1"/>
                </a:solidFill>
              </a:rPr>
              <a:t>All TMC435 150 mg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402" name="TextBox 36"/>
          <p:cNvSpPr txBox="1">
            <a:spLocks noChangeArrowheads="1"/>
          </p:cNvSpPr>
          <p:nvPr/>
        </p:nvSpPr>
        <p:spPr bwMode="auto">
          <a:xfrm>
            <a:off x="5730072" y="6139924"/>
            <a:ext cx="28424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chemeClr val="tx2"/>
                </a:solidFill>
              </a:rPr>
              <a:t>Week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403" name="Line 52"/>
          <p:cNvSpPr>
            <a:spLocks noChangeShapeType="1"/>
          </p:cNvSpPr>
          <p:nvPr/>
        </p:nvSpPr>
        <p:spPr bwMode="auto">
          <a:xfrm>
            <a:off x="8339508" y="573464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04" name="Line 567"/>
          <p:cNvSpPr>
            <a:spLocks noChangeShapeType="1"/>
          </p:cNvSpPr>
          <p:nvPr/>
        </p:nvSpPr>
        <p:spPr bwMode="auto">
          <a:xfrm>
            <a:off x="7974758" y="5730962"/>
            <a:ext cx="0" cy="8842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05" name="Oval 97"/>
          <p:cNvSpPr>
            <a:spLocks noChangeArrowheads="1"/>
          </p:cNvSpPr>
          <p:nvPr/>
        </p:nvSpPr>
        <p:spPr bwMode="auto">
          <a:xfrm>
            <a:off x="7946205" y="5754909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06" name="Line 52"/>
          <p:cNvSpPr>
            <a:spLocks noChangeShapeType="1"/>
          </p:cNvSpPr>
          <p:nvPr/>
        </p:nvSpPr>
        <p:spPr bwMode="auto">
          <a:xfrm>
            <a:off x="7925020" y="582491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07" name="Line 52"/>
          <p:cNvSpPr>
            <a:spLocks noChangeShapeType="1"/>
          </p:cNvSpPr>
          <p:nvPr/>
        </p:nvSpPr>
        <p:spPr bwMode="auto">
          <a:xfrm>
            <a:off x="7925020" y="573096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08" name="Line 571"/>
          <p:cNvSpPr>
            <a:spLocks noChangeShapeType="1"/>
          </p:cNvSpPr>
          <p:nvPr/>
        </p:nvSpPr>
        <p:spPr bwMode="auto">
          <a:xfrm>
            <a:off x="7561191" y="5730962"/>
            <a:ext cx="0" cy="8842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09" name="Oval 97"/>
          <p:cNvSpPr>
            <a:spLocks noChangeArrowheads="1"/>
          </p:cNvSpPr>
          <p:nvPr/>
        </p:nvSpPr>
        <p:spPr bwMode="auto">
          <a:xfrm>
            <a:off x="7532637" y="5754909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10" name="Line 52"/>
          <p:cNvSpPr>
            <a:spLocks noChangeShapeType="1"/>
          </p:cNvSpPr>
          <p:nvPr/>
        </p:nvSpPr>
        <p:spPr bwMode="auto">
          <a:xfrm>
            <a:off x="7511453" y="582491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11" name="Line 52"/>
          <p:cNvSpPr>
            <a:spLocks noChangeShapeType="1"/>
          </p:cNvSpPr>
          <p:nvPr/>
        </p:nvSpPr>
        <p:spPr bwMode="auto">
          <a:xfrm>
            <a:off x="7511453" y="573096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12" name="Line 575"/>
          <p:cNvSpPr>
            <a:spLocks noChangeShapeType="1"/>
          </p:cNvSpPr>
          <p:nvPr/>
        </p:nvSpPr>
        <p:spPr bwMode="auto">
          <a:xfrm>
            <a:off x="7142097" y="5727277"/>
            <a:ext cx="0" cy="8842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13" name="Oval 97"/>
          <p:cNvSpPr>
            <a:spLocks noChangeArrowheads="1"/>
          </p:cNvSpPr>
          <p:nvPr/>
        </p:nvSpPr>
        <p:spPr bwMode="auto">
          <a:xfrm>
            <a:off x="7113544" y="5751225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14" name="Line 52"/>
          <p:cNvSpPr>
            <a:spLocks noChangeShapeType="1"/>
          </p:cNvSpPr>
          <p:nvPr/>
        </p:nvSpPr>
        <p:spPr bwMode="auto">
          <a:xfrm>
            <a:off x="7092359" y="582122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15" name="Line 52"/>
          <p:cNvSpPr>
            <a:spLocks noChangeShapeType="1"/>
          </p:cNvSpPr>
          <p:nvPr/>
        </p:nvSpPr>
        <p:spPr bwMode="auto">
          <a:xfrm>
            <a:off x="7092359" y="5727277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16" name="Line 579"/>
          <p:cNvSpPr>
            <a:spLocks noChangeShapeType="1"/>
          </p:cNvSpPr>
          <p:nvPr/>
        </p:nvSpPr>
        <p:spPr bwMode="auto">
          <a:xfrm>
            <a:off x="6724845" y="5727277"/>
            <a:ext cx="0" cy="8842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17" name="Oval 97"/>
          <p:cNvSpPr>
            <a:spLocks noChangeArrowheads="1"/>
          </p:cNvSpPr>
          <p:nvPr/>
        </p:nvSpPr>
        <p:spPr bwMode="auto">
          <a:xfrm>
            <a:off x="6696291" y="5751225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18" name="Line 52"/>
          <p:cNvSpPr>
            <a:spLocks noChangeShapeType="1"/>
          </p:cNvSpPr>
          <p:nvPr/>
        </p:nvSpPr>
        <p:spPr bwMode="auto">
          <a:xfrm>
            <a:off x="6675107" y="582122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19" name="Line 52"/>
          <p:cNvSpPr>
            <a:spLocks noChangeShapeType="1"/>
          </p:cNvSpPr>
          <p:nvPr/>
        </p:nvSpPr>
        <p:spPr bwMode="auto">
          <a:xfrm>
            <a:off x="6675107" y="5727277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20" name="Line 583"/>
          <p:cNvSpPr>
            <a:spLocks noChangeShapeType="1"/>
          </p:cNvSpPr>
          <p:nvPr/>
        </p:nvSpPr>
        <p:spPr bwMode="auto">
          <a:xfrm>
            <a:off x="6519443" y="5723593"/>
            <a:ext cx="0" cy="8842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21" name="Oval 97"/>
          <p:cNvSpPr>
            <a:spLocks noChangeArrowheads="1"/>
          </p:cNvSpPr>
          <p:nvPr/>
        </p:nvSpPr>
        <p:spPr bwMode="auto">
          <a:xfrm>
            <a:off x="6490890" y="5747541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22" name="Line 52"/>
          <p:cNvSpPr>
            <a:spLocks noChangeShapeType="1"/>
          </p:cNvSpPr>
          <p:nvPr/>
        </p:nvSpPr>
        <p:spPr bwMode="auto">
          <a:xfrm>
            <a:off x="6469705" y="581754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23" name="Line 52"/>
          <p:cNvSpPr>
            <a:spLocks noChangeShapeType="1"/>
          </p:cNvSpPr>
          <p:nvPr/>
        </p:nvSpPr>
        <p:spPr bwMode="auto">
          <a:xfrm>
            <a:off x="6469705" y="572359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24" name="Line 587"/>
          <p:cNvSpPr>
            <a:spLocks noChangeShapeType="1"/>
          </p:cNvSpPr>
          <p:nvPr/>
        </p:nvSpPr>
        <p:spPr bwMode="auto">
          <a:xfrm>
            <a:off x="6314961" y="5716224"/>
            <a:ext cx="0" cy="8842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25" name="Oval 97"/>
          <p:cNvSpPr>
            <a:spLocks noChangeArrowheads="1"/>
          </p:cNvSpPr>
          <p:nvPr/>
        </p:nvSpPr>
        <p:spPr bwMode="auto">
          <a:xfrm>
            <a:off x="6286408" y="5740172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26" name="Line 52"/>
          <p:cNvSpPr>
            <a:spLocks noChangeShapeType="1"/>
          </p:cNvSpPr>
          <p:nvPr/>
        </p:nvSpPr>
        <p:spPr bwMode="auto">
          <a:xfrm>
            <a:off x="6265223" y="5810175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27" name="Line 52"/>
          <p:cNvSpPr>
            <a:spLocks noChangeShapeType="1"/>
          </p:cNvSpPr>
          <p:nvPr/>
        </p:nvSpPr>
        <p:spPr bwMode="auto">
          <a:xfrm>
            <a:off x="6265223" y="571622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28" name="Line 591"/>
          <p:cNvSpPr>
            <a:spLocks noChangeShapeType="1"/>
          </p:cNvSpPr>
          <p:nvPr/>
        </p:nvSpPr>
        <p:spPr bwMode="auto">
          <a:xfrm>
            <a:off x="6185089" y="5686750"/>
            <a:ext cx="0" cy="8842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29" name="Oval 97"/>
          <p:cNvSpPr>
            <a:spLocks noChangeArrowheads="1"/>
          </p:cNvSpPr>
          <p:nvPr/>
        </p:nvSpPr>
        <p:spPr bwMode="auto">
          <a:xfrm>
            <a:off x="6157456" y="5710697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30" name="Line 52"/>
          <p:cNvSpPr>
            <a:spLocks noChangeShapeType="1"/>
          </p:cNvSpPr>
          <p:nvPr/>
        </p:nvSpPr>
        <p:spPr bwMode="auto">
          <a:xfrm>
            <a:off x="6133508" y="578070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31" name="Line 52"/>
          <p:cNvSpPr>
            <a:spLocks noChangeShapeType="1"/>
          </p:cNvSpPr>
          <p:nvPr/>
        </p:nvSpPr>
        <p:spPr bwMode="auto">
          <a:xfrm>
            <a:off x="6133508" y="568675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32" name="Line 595"/>
          <p:cNvSpPr>
            <a:spLocks noChangeShapeType="1"/>
          </p:cNvSpPr>
          <p:nvPr/>
        </p:nvSpPr>
        <p:spPr bwMode="auto">
          <a:xfrm>
            <a:off x="6085612" y="5649906"/>
            <a:ext cx="0" cy="8842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33" name="Oval 97"/>
          <p:cNvSpPr>
            <a:spLocks noChangeArrowheads="1"/>
          </p:cNvSpPr>
          <p:nvPr/>
        </p:nvSpPr>
        <p:spPr bwMode="auto">
          <a:xfrm>
            <a:off x="6057979" y="5673854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34" name="Line 52"/>
          <p:cNvSpPr>
            <a:spLocks noChangeShapeType="1"/>
          </p:cNvSpPr>
          <p:nvPr/>
        </p:nvSpPr>
        <p:spPr bwMode="auto">
          <a:xfrm>
            <a:off x="6034031" y="574385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35" name="Line 52"/>
          <p:cNvSpPr>
            <a:spLocks noChangeShapeType="1"/>
          </p:cNvSpPr>
          <p:nvPr/>
        </p:nvSpPr>
        <p:spPr bwMode="auto">
          <a:xfrm>
            <a:off x="6034031" y="564990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36" name="Line 599"/>
          <p:cNvSpPr>
            <a:spLocks noChangeShapeType="1"/>
          </p:cNvSpPr>
          <p:nvPr/>
        </p:nvSpPr>
        <p:spPr bwMode="auto">
          <a:xfrm>
            <a:off x="5982450" y="5473058"/>
            <a:ext cx="0" cy="1289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37" name="Oval 97"/>
          <p:cNvSpPr>
            <a:spLocks noChangeArrowheads="1"/>
          </p:cNvSpPr>
          <p:nvPr/>
        </p:nvSpPr>
        <p:spPr bwMode="auto">
          <a:xfrm>
            <a:off x="5954817" y="5515427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38" name="Line 52"/>
          <p:cNvSpPr>
            <a:spLocks noChangeShapeType="1"/>
          </p:cNvSpPr>
          <p:nvPr/>
        </p:nvSpPr>
        <p:spPr bwMode="auto">
          <a:xfrm>
            <a:off x="5930870" y="560753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39" name="Line 52"/>
          <p:cNvSpPr>
            <a:spLocks noChangeShapeType="1"/>
          </p:cNvSpPr>
          <p:nvPr/>
        </p:nvSpPr>
        <p:spPr bwMode="auto">
          <a:xfrm>
            <a:off x="5930870" y="548042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40" name="Line 604"/>
          <p:cNvSpPr>
            <a:spLocks noChangeShapeType="1"/>
          </p:cNvSpPr>
          <p:nvPr/>
        </p:nvSpPr>
        <p:spPr bwMode="auto">
          <a:xfrm>
            <a:off x="5905079" y="5200416"/>
            <a:ext cx="0" cy="1289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41" name="Oval 97"/>
          <p:cNvSpPr>
            <a:spLocks noChangeArrowheads="1"/>
          </p:cNvSpPr>
          <p:nvPr/>
        </p:nvSpPr>
        <p:spPr bwMode="auto">
          <a:xfrm>
            <a:off x="5877446" y="5242786"/>
            <a:ext cx="57107" cy="5526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42" name="Line 52"/>
          <p:cNvSpPr>
            <a:spLocks noChangeShapeType="1"/>
          </p:cNvSpPr>
          <p:nvPr/>
        </p:nvSpPr>
        <p:spPr bwMode="auto">
          <a:xfrm>
            <a:off x="5853498" y="533489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43" name="Line 52"/>
          <p:cNvSpPr>
            <a:spLocks noChangeShapeType="1"/>
          </p:cNvSpPr>
          <p:nvPr/>
        </p:nvSpPr>
        <p:spPr bwMode="auto">
          <a:xfrm>
            <a:off x="5853498" y="5207785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44" name="Line 608"/>
          <p:cNvSpPr>
            <a:spLocks noChangeShapeType="1"/>
          </p:cNvSpPr>
          <p:nvPr/>
        </p:nvSpPr>
        <p:spPr bwMode="auto">
          <a:xfrm>
            <a:off x="5875604" y="4465389"/>
            <a:ext cx="0" cy="9395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45" name="Oval 97"/>
          <p:cNvSpPr>
            <a:spLocks noChangeArrowheads="1"/>
          </p:cNvSpPr>
          <p:nvPr/>
        </p:nvSpPr>
        <p:spPr bwMode="auto">
          <a:xfrm>
            <a:off x="5847971" y="4485654"/>
            <a:ext cx="57107" cy="55265"/>
          </a:xfrm>
          <a:prstGeom prst="ellipse">
            <a:avLst/>
          </a:prstGeom>
          <a:solidFill>
            <a:schemeClr val="hlink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46" name="Line 52"/>
          <p:cNvSpPr>
            <a:spLocks noChangeShapeType="1"/>
          </p:cNvSpPr>
          <p:nvPr/>
        </p:nvSpPr>
        <p:spPr bwMode="auto">
          <a:xfrm>
            <a:off x="5824024" y="455381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47" name="Line 52"/>
          <p:cNvSpPr>
            <a:spLocks noChangeShapeType="1"/>
          </p:cNvSpPr>
          <p:nvPr/>
        </p:nvSpPr>
        <p:spPr bwMode="auto">
          <a:xfrm>
            <a:off x="5824024" y="447460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48" name="Oval 97"/>
          <p:cNvSpPr>
            <a:spLocks noChangeArrowheads="1"/>
          </p:cNvSpPr>
          <p:nvPr/>
        </p:nvSpPr>
        <p:spPr bwMode="auto">
          <a:xfrm>
            <a:off x="5847971" y="4294068"/>
            <a:ext cx="57107" cy="55265"/>
          </a:xfrm>
          <a:prstGeom prst="ellipse">
            <a:avLst/>
          </a:prstGeom>
          <a:solidFill>
            <a:schemeClr val="hlink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49" name="Line 617"/>
          <p:cNvSpPr>
            <a:spLocks noChangeShapeType="1"/>
          </p:cNvSpPr>
          <p:nvPr/>
        </p:nvSpPr>
        <p:spPr bwMode="auto">
          <a:xfrm>
            <a:off x="8389246" y="5528323"/>
            <a:ext cx="0" cy="18237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50" name="Line 52"/>
          <p:cNvSpPr>
            <a:spLocks noChangeShapeType="1"/>
          </p:cNvSpPr>
          <p:nvPr/>
        </p:nvSpPr>
        <p:spPr bwMode="auto">
          <a:xfrm>
            <a:off x="8339508" y="571622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51" name="Line 52"/>
          <p:cNvSpPr>
            <a:spLocks noChangeShapeType="1"/>
          </p:cNvSpPr>
          <p:nvPr/>
        </p:nvSpPr>
        <p:spPr bwMode="auto">
          <a:xfrm>
            <a:off x="8339508" y="5532007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52" name="Rectangle 96"/>
          <p:cNvSpPr>
            <a:spLocks noChangeArrowheads="1"/>
          </p:cNvSpPr>
          <p:nvPr/>
        </p:nvSpPr>
        <p:spPr bwMode="auto">
          <a:xfrm>
            <a:off x="8352403" y="5590957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54" name="Line 622"/>
          <p:cNvSpPr>
            <a:spLocks noChangeShapeType="1"/>
          </p:cNvSpPr>
          <p:nvPr/>
        </p:nvSpPr>
        <p:spPr bwMode="auto">
          <a:xfrm>
            <a:off x="7974758" y="5616747"/>
            <a:ext cx="0" cy="11974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55" name="Line 52"/>
          <p:cNvSpPr>
            <a:spLocks noChangeShapeType="1"/>
          </p:cNvSpPr>
          <p:nvPr/>
        </p:nvSpPr>
        <p:spPr bwMode="auto">
          <a:xfrm>
            <a:off x="7925020" y="5742015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56" name="Line 52"/>
          <p:cNvSpPr>
            <a:spLocks noChangeShapeType="1"/>
          </p:cNvSpPr>
          <p:nvPr/>
        </p:nvSpPr>
        <p:spPr bwMode="auto">
          <a:xfrm>
            <a:off x="7925020" y="561490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57" name="Rectangle 96"/>
          <p:cNvSpPr>
            <a:spLocks noChangeArrowheads="1"/>
          </p:cNvSpPr>
          <p:nvPr/>
        </p:nvSpPr>
        <p:spPr bwMode="auto">
          <a:xfrm>
            <a:off x="7937915" y="5646222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58" name="Line 627"/>
          <p:cNvSpPr>
            <a:spLocks noChangeShapeType="1"/>
          </p:cNvSpPr>
          <p:nvPr/>
        </p:nvSpPr>
        <p:spPr bwMode="auto">
          <a:xfrm>
            <a:off x="7561191" y="5511743"/>
            <a:ext cx="0" cy="18237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59" name="Line 52"/>
          <p:cNvSpPr>
            <a:spLocks noChangeShapeType="1"/>
          </p:cNvSpPr>
          <p:nvPr/>
        </p:nvSpPr>
        <p:spPr bwMode="auto">
          <a:xfrm>
            <a:off x="7511453" y="569964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0" name="Line 52"/>
          <p:cNvSpPr>
            <a:spLocks noChangeShapeType="1"/>
          </p:cNvSpPr>
          <p:nvPr/>
        </p:nvSpPr>
        <p:spPr bwMode="auto">
          <a:xfrm>
            <a:off x="7511453" y="551174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1" name="Rectangle 96"/>
          <p:cNvSpPr>
            <a:spLocks noChangeArrowheads="1"/>
          </p:cNvSpPr>
          <p:nvPr/>
        </p:nvSpPr>
        <p:spPr bwMode="auto">
          <a:xfrm>
            <a:off x="7524347" y="5563324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62" name="Line 632"/>
          <p:cNvSpPr>
            <a:spLocks noChangeShapeType="1"/>
          </p:cNvSpPr>
          <p:nvPr/>
        </p:nvSpPr>
        <p:spPr bwMode="auto">
          <a:xfrm>
            <a:off x="7142097" y="5526480"/>
            <a:ext cx="0" cy="18237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3" name="Line 52"/>
          <p:cNvSpPr>
            <a:spLocks noChangeShapeType="1"/>
          </p:cNvSpPr>
          <p:nvPr/>
        </p:nvSpPr>
        <p:spPr bwMode="auto">
          <a:xfrm>
            <a:off x="7092359" y="571438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" name="Line 52"/>
          <p:cNvSpPr>
            <a:spLocks noChangeShapeType="1"/>
          </p:cNvSpPr>
          <p:nvPr/>
        </p:nvSpPr>
        <p:spPr bwMode="auto">
          <a:xfrm>
            <a:off x="7092359" y="553753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5" name="Rectangle 96"/>
          <p:cNvSpPr>
            <a:spLocks noChangeArrowheads="1"/>
          </p:cNvSpPr>
          <p:nvPr/>
        </p:nvSpPr>
        <p:spPr bwMode="auto">
          <a:xfrm>
            <a:off x="7105254" y="5589114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66" name="Line 637"/>
          <p:cNvSpPr>
            <a:spLocks noChangeShapeType="1"/>
          </p:cNvSpPr>
          <p:nvPr/>
        </p:nvSpPr>
        <p:spPr bwMode="auto">
          <a:xfrm>
            <a:off x="6724845" y="5565166"/>
            <a:ext cx="0" cy="14553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7" name="Line 52"/>
          <p:cNvSpPr>
            <a:spLocks noChangeShapeType="1"/>
          </p:cNvSpPr>
          <p:nvPr/>
        </p:nvSpPr>
        <p:spPr bwMode="auto">
          <a:xfrm>
            <a:off x="6675107" y="571622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8" name="Line 52"/>
          <p:cNvSpPr>
            <a:spLocks noChangeShapeType="1"/>
          </p:cNvSpPr>
          <p:nvPr/>
        </p:nvSpPr>
        <p:spPr bwMode="auto">
          <a:xfrm>
            <a:off x="6675107" y="556332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9" name="Rectangle 96"/>
          <p:cNvSpPr>
            <a:spLocks noChangeArrowheads="1"/>
          </p:cNvSpPr>
          <p:nvPr/>
        </p:nvSpPr>
        <p:spPr bwMode="auto">
          <a:xfrm>
            <a:off x="6688001" y="5605694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70" name="Line 642"/>
          <p:cNvSpPr>
            <a:spLocks noChangeShapeType="1"/>
          </p:cNvSpPr>
          <p:nvPr/>
        </p:nvSpPr>
        <p:spPr bwMode="auto">
          <a:xfrm>
            <a:off x="5934554" y="4424862"/>
            <a:ext cx="0" cy="14368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71" name="Line 52"/>
          <p:cNvSpPr>
            <a:spLocks noChangeShapeType="1"/>
          </p:cNvSpPr>
          <p:nvPr/>
        </p:nvSpPr>
        <p:spPr bwMode="auto">
          <a:xfrm>
            <a:off x="5882973" y="456855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72" name="Line 52"/>
          <p:cNvSpPr>
            <a:spLocks noChangeShapeType="1"/>
          </p:cNvSpPr>
          <p:nvPr/>
        </p:nvSpPr>
        <p:spPr bwMode="auto">
          <a:xfrm>
            <a:off x="5882973" y="442854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73" name="Line 646"/>
          <p:cNvSpPr>
            <a:spLocks noChangeShapeType="1"/>
          </p:cNvSpPr>
          <p:nvPr/>
        </p:nvSpPr>
        <p:spPr bwMode="auto">
          <a:xfrm>
            <a:off x="6519443" y="5568851"/>
            <a:ext cx="0" cy="14184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74" name="Line 52"/>
          <p:cNvSpPr>
            <a:spLocks noChangeShapeType="1"/>
          </p:cNvSpPr>
          <p:nvPr/>
        </p:nvSpPr>
        <p:spPr bwMode="auto">
          <a:xfrm>
            <a:off x="6469705" y="5710697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75" name="Line 52"/>
          <p:cNvSpPr>
            <a:spLocks noChangeShapeType="1"/>
          </p:cNvSpPr>
          <p:nvPr/>
        </p:nvSpPr>
        <p:spPr bwMode="auto">
          <a:xfrm>
            <a:off x="6469705" y="556885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76" name="Rectangle 96"/>
          <p:cNvSpPr>
            <a:spLocks noChangeArrowheads="1"/>
          </p:cNvSpPr>
          <p:nvPr/>
        </p:nvSpPr>
        <p:spPr bwMode="auto">
          <a:xfrm>
            <a:off x="6482600" y="5590957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77" name="Line 650"/>
          <p:cNvSpPr>
            <a:spLocks noChangeShapeType="1"/>
          </p:cNvSpPr>
          <p:nvPr/>
        </p:nvSpPr>
        <p:spPr bwMode="auto">
          <a:xfrm>
            <a:off x="6314961" y="5565166"/>
            <a:ext cx="0" cy="14737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78" name="Line 52"/>
          <p:cNvSpPr>
            <a:spLocks noChangeShapeType="1"/>
          </p:cNvSpPr>
          <p:nvPr/>
        </p:nvSpPr>
        <p:spPr bwMode="auto">
          <a:xfrm>
            <a:off x="6265223" y="5718066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79" name="Line 52"/>
          <p:cNvSpPr>
            <a:spLocks noChangeShapeType="1"/>
          </p:cNvSpPr>
          <p:nvPr/>
        </p:nvSpPr>
        <p:spPr bwMode="auto">
          <a:xfrm>
            <a:off x="6265223" y="557069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80" name="Rectangle 96"/>
          <p:cNvSpPr>
            <a:spLocks noChangeArrowheads="1"/>
          </p:cNvSpPr>
          <p:nvPr/>
        </p:nvSpPr>
        <p:spPr bwMode="auto">
          <a:xfrm>
            <a:off x="6278118" y="5592798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81" name="Line 654"/>
          <p:cNvSpPr>
            <a:spLocks noChangeShapeType="1"/>
          </p:cNvSpPr>
          <p:nvPr/>
        </p:nvSpPr>
        <p:spPr bwMode="auto">
          <a:xfrm>
            <a:off x="6207195" y="5532007"/>
            <a:ext cx="0" cy="13079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82" name="Line 52"/>
          <p:cNvSpPr>
            <a:spLocks noChangeShapeType="1"/>
          </p:cNvSpPr>
          <p:nvPr/>
        </p:nvSpPr>
        <p:spPr bwMode="auto">
          <a:xfrm>
            <a:off x="6155615" y="566832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83" name="Line 52"/>
          <p:cNvSpPr>
            <a:spLocks noChangeShapeType="1"/>
          </p:cNvSpPr>
          <p:nvPr/>
        </p:nvSpPr>
        <p:spPr bwMode="auto">
          <a:xfrm>
            <a:off x="6155615" y="553569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84" name="Rectangle 96"/>
          <p:cNvSpPr>
            <a:spLocks noChangeArrowheads="1"/>
          </p:cNvSpPr>
          <p:nvPr/>
        </p:nvSpPr>
        <p:spPr bwMode="auto">
          <a:xfrm>
            <a:off x="6168509" y="5579904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85" name="Line 658"/>
          <p:cNvSpPr>
            <a:spLocks noChangeShapeType="1"/>
          </p:cNvSpPr>
          <p:nvPr/>
        </p:nvSpPr>
        <p:spPr bwMode="auto">
          <a:xfrm>
            <a:off x="6105875" y="5485952"/>
            <a:ext cx="0" cy="13079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86" name="Line 52"/>
          <p:cNvSpPr>
            <a:spLocks noChangeShapeType="1"/>
          </p:cNvSpPr>
          <p:nvPr/>
        </p:nvSpPr>
        <p:spPr bwMode="auto">
          <a:xfrm>
            <a:off x="6054295" y="562227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87" name="Line 52"/>
          <p:cNvSpPr>
            <a:spLocks noChangeShapeType="1"/>
          </p:cNvSpPr>
          <p:nvPr/>
        </p:nvSpPr>
        <p:spPr bwMode="auto">
          <a:xfrm>
            <a:off x="6054295" y="549884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88" name="Rectangle 96"/>
          <p:cNvSpPr>
            <a:spLocks noChangeArrowheads="1"/>
          </p:cNvSpPr>
          <p:nvPr/>
        </p:nvSpPr>
        <p:spPr bwMode="auto">
          <a:xfrm>
            <a:off x="6067190" y="5520954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89" name="Line 662"/>
          <p:cNvSpPr>
            <a:spLocks noChangeShapeType="1"/>
          </p:cNvSpPr>
          <p:nvPr/>
        </p:nvSpPr>
        <p:spPr bwMode="auto">
          <a:xfrm>
            <a:off x="6013767" y="5399371"/>
            <a:ext cx="0" cy="9395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90" name="Line 52"/>
          <p:cNvSpPr>
            <a:spLocks noChangeShapeType="1"/>
          </p:cNvSpPr>
          <p:nvPr/>
        </p:nvSpPr>
        <p:spPr bwMode="auto">
          <a:xfrm>
            <a:off x="5962186" y="549884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91" name="Line 52"/>
          <p:cNvSpPr>
            <a:spLocks noChangeShapeType="1"/>
          </p:cNvSpPr>
          <p:nvPr/>
        </p:nvSpPr>
        <p:spPr bwMode="auto">
          <a:xfrm>
            <a:off x="5962186" y="539937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92" name="Rectangle 96"/>
          <p:cNvSpPr>
            <a:spLocks noChangeArrowheads="1"/>
          </p:cNvSpPr>
          <p:nvPr/>
        </p:nvSpPr>
        <p:spPr bwMode="auto">
          <a:xfrm>
            <a:off x="5975082" y="5404897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93" name="Rectangle 96"/>
          <p:cNvSpPr>
            <a:spLocks noChangeArrowheads="1"/>
          </p:cNvSpPr>
          <p:nvPr/>
        </p:nvSpPr>
        <p:spPr bwMode="auto">
          <a:xfrm>
            <a:off x="5864551" y="4465389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94" name="Rectangle 96"/>
          <p:cNvSpPr>
            <a:spLocks noChangeArrowheads="1"/>
          </p:cNvSpPr>
          <p:nvPr/>
        </p:nvSpPr>
        <p:spPr bwMode="auto">
          <a:xfrm>
            <a:off x="5855340" y="4286699"/>
            <a:ext cx="73687" cy="73687"/>
          </a:xfrm>
          <a:prstGeom prst="rect">
            <a:avLst/>
          </a:prstGeom>
          <a:solidFill>
            <a:srgbClr val="00B0F0"/>
          </a:solidFill>
          <a:ln w="12700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96" name="Line 52"/>
          <p:cNvSpPr>
            <a:spLocks noChangeShapeType="1"/>
          </p:cNvSpPr>
          <p:nvPr/>
        </p:nvSpPr>
        <p:spPr bwMode="auto">
          <a:xfrm>
            <a:off x="8339508" y="577517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97" name="Line 52"/>
          <p:cNvSpPr>
            <a:spLocks noChangeShapeType="1"/>
          </p:cNvSpPr>
          <p:nvPr/>
        </p:nvSpPr>
        <p:spPr bwMode="auto">
          <a:xfrm>
            <a:off x="8339508" y="543621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98" name="Line 675"/>
          <p:cNvSpPr>
            <a:spLocks noChangeShapeType="1"/>
          </p:cNvSpPr>
          <p:nvPr/>
        </p:nvSpPr>
        <p:spPr bwMode="auto">
          <a:xfrm>
            <a:off x="7561191" y="5565166"/>
            <a:ext cx="0" cy="18237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99" name="Line 52"/>
          <p:cNvSpPr>
            <a:spLocks noChangeShapeType="1"/>
          </p:cNvSpPr>
          <p:nvPr/>
        </p:nvSpPr>
        <p:spPr bwMode="auto">
          <a:xfrm>
            <a:off x="7511453" y="575306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00" name="Line 52"/>
          <p:cNvSpPr>
            <a:spLocks noChangeShapeType="1"/>
          </p:cNvSpPr>
          <p:nvPr/>
        </p:nvSpPr>
        <p:spPr bwMode="auto">
          <a:xfrm>
            <a:off x="7511453" y="556885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02" name="Line 679"/>
          <p:cNvSpPr>
            <a:spLocks noChangeShapeType="1"/>
          </p:cNvSpPr>
          <p:nvPr/>
        </p:nvSpPr>
        <p:spPr bwMode="auto">
          <a:xfrm>
            <a:off x="7142097" y="5559639"/>
            <a:ext cx="0" cy="18237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03" name="Line 52"/>
          <p:cNvSpPr>
            <a:spLocks noChangeShapeType="1"/>
          </p:cNvSpPr>
          <p:nvPr/>
        </p:nvSpPr>
        <p:spPr bwMode="auto">
          <a:xfrm>
            <a:off x="7092359" y="574754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04" name="Line 52"/>
          <p:cNvSpPr>
            <a:spLocks noChangeShapeType="1"/>
          </p:cNvSpPr>
          <p:nvPr/>
        </p:nvSpPr>
        <p:spPr bwMode="auto">
          <a:xfrm>
            <a:off x="7092359" y="556332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06" name="Line 683"/>
          <p:cNvSpPr>
            <a:spLocks noChangeShapeType="1"/>
          </p:cNvSpPr>
          <p:nvPr/>
        </p:nvSpPr>
        <p:spPr bwMode="auto">
          <a:xfrm>
            <a:off x="6724845" y="5559639"/>
            <a:ext cx="0" cy="18237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07" name="Line 52"/>
          <p:cNvSpPr>
            <a:spLocks noChangeShapeType="1"/>
          </p:cNvSpPr>
          <p:nvPr/>
        </p:nvSpPr>
        <p:spPr bwMode="auto">
          <a:xfrm>
            <a:off x="6675107" y="574754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08" name="Line 52"/>
          <p:cNvSpPr>
            <a:spLocks noChangeShapeType="1"/>
          </p:cNvSpPr>
          <p:nvPr/>
        </p:nvSpPr>
        <p:spPr bwMode="auto">
          <a:xfrm>
            <a:off x="6675107" y="556332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10" name="Line 687"/>
          <p:cNvSpPr>
            <a:spLocks noChangeShapeType="1"/>
          </p:cNvSpPr>
          <p:nvPr/>
        </p:nvSpPr>
        <p:spPr bwMode="auto">
          <a:xfrm>
            <a:off x="6519443" y="5563324"/>
            <a:ext cx="0" cy="18237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11" name="Line 52"/>
          <p:cNvSpPr>
            <a:spLocks noChangeShapeType="1"/>
          </p:cNvSpPr>
          <p:nvPr/>
        </p:nvSpPr>
        <p:spPr bwMode="auto">
          <a:xfrm>
            <a:off x="6469705" y="5751225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12" name="Line 52"/>
          <p:cNvSpPr>
            <a:spLocks noChangeShapeType="1"/>
          </p:cNvSpPr>
          <p:nvPr/>
        </p:nvSpPr>
        <p:spPr bwMode="auto">
          <a:xfrm>
            <a:off x="6469705" y="556700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14" name="Line 691"/>
          <p:cNvSpPr>
            <a:spLocks noChangeShapeType="1"/>
          </p:cNvSpPr>
          <p:nvPr/>
        </p:nvSpPr>
        <p:spPr bwMode="auto">
          <a:xfrm>
            <a:off x="6314961" y="5550429"/>
            <a:ext cx="0" cy="18237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15" name="Line 52"/>
          <p:cNvSpPr>
            <a:spLocks noChangeShapeType="1"/>
          </p:cNvSpPr>
          <p:nvPr/>
        </p:nvSpPr>
        <p:spPr bwMode="auto">
          <a:xfrm>
            <a:off x="6265223" y="5738330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16" name="Line 52"/>
          <p:cNvSpPr>
            <a:spLocks noChangeShapeType="1"/>
          </p:cNvSpPr>
          <p:nvPr/>
        </p:nvSpPr>
        <p:spPr bwMode="auto">
          <a:xfrm>
            <a:off x="6265223" y="555411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18" name="Line 695"/>
          <p:cNvSpPr>
            <a:spLocks noChangeShapeType="1"/>
          </p:cNvSpPr>
          <p:nvPr/>
        </p:nvSpPr>
        <p:spPr bwMode="auto">
          <a:xfrm>
            <a:off x="6220090" y="5555955"/>
            <a:ext cx="0" cy="13632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19" name="Line 52"/>
          <p:cNvSpPr>
            <a:spLocks noChangeShapeType="1"/>
          </p:cNvSpPr>
          <p:nvPr/>
        </p:nvSpPr>
        <p:spPr bwMode="auto">
          <a:xfrm>
            <a:off x="6168509" y="5697803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20" name="Line 52"/>
          <p:cNvSpPr>
            <a:spLocks noChangeShapeType="1"/>
          </p:cNvSpPr>
          <p:nvPr/>
        </p:nvSpPr>
        <p:spPr bwMode="auto">
          <a:xfrm>
            <a:off x="6168509" y="5563324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22" name="Line 699"/>
          <p:cNvSpPr>
            <a:spLocks noChangeShapeType="1"/>
          </p:cNvSpPr>
          <p:nvPr/>
        </p:nvSpPr>
        <p:spPr bwMode="auto">
          <a:xfrm>
            <a:off x="6124297" y="5484111"/>
            <a:ext cx="0" cy="18237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23" name="Line 52"/>
          <p:cNvSpPr>
            <a:spLocks noChangeShapeType="1"/>
          </p:cNvSpPr>
          <p:nvPr/>
        </p:nvSpPr>
        <p:spPr bwMode="auto">
          <a:xfrm>
            <a:off x="6072716" y="5672012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24" name="Line 52"/>
          <p:cNvSpPr>
            <a:spLocks noChangeShapeType="1"/>
          </p:cNvSpPr>
          <p:nvPr/>
        </p:nvSpPr>
        <p:spPr bwMode="auto">
          <a:xfrm>
            <a:off x="6072716" y="5508058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26" name="Line 703"/>
          <p:cNvSpPr>
            <a:spLocks noChangeShapeType="1"/>
          </p:cNvSpPr>
          <p:nvPr/>
        </p:nvSpPr>
        <p:spPr bwMode="auto">
          <a:xfrm>
            <a:off x="6017451" y="5379106"/>
            <a:ext cx="0" cy="13079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27" name="Line 52"/>
          <p:cNvSpPr>
            <a:spLocks noChangeShapeType="1"/>
          </p:cNvSpPr>
          <p:nvPr/>
        </p:nvSpPr>
        <p:spPr bwMode="auto">
          <a:xfrm>
            <a:off x="5965870" y="5515427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28" name="Line 52"/>
          <p:cNvSpPr>
            <a:spLocks noChangeShapeType="1"/>
          </p:cNvSpPr>
          <p:nvPr/>
        </p:nvSpPr>
        <p:spPr bwMode="auto">
          <a:xfrm>
            <a:off x="5965870" y="5382791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1" name="Line 52"/>
          <p:cNvSpPr>
            <a:spLocks noChangeShapeType="1"/>
          </p:cNvSpPr>
          <p:nvPr/>
        </p:nvSpPr>
        <p:spPr bwMode="auto">
          <a:xfrm>
            <a:off x="5873762" y="4367755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2" name="Line 52"/>
          <p:cNvSpPr>
            <a:spLocks noChangeShapeType="1"/>
          </p:cNvSpPr>
          <p:nvPr/>
        </p:nvSpPr>
        <p:spPr bwMode="auto">
          <a:xfrm>
            <a:off x="5873762" y="4292225"/>
            <a:ext cx="9947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99" name="AutoShape 493"/>
          <p:cNvSpPr>
            <a:spLocks noChangeArrowheads="1"/>
          </p:cNvSpPr>
          <p:nvPr/>
        </p:nvSpPr>
        <p:spPr bwMode="auto">
          <a:xfrm>
            <a:off x="8347798" y="5549506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453" name="AutoShape 621"/>
          <p:cNvSpPr>
            <a:spLocks noChangeArrowheads="1"/>
          </p:cNvSpPr>
          <p:nvPr/>
        </p:nvSpPr>
        <p:spPr bwMode="auto">
          <a:xfrm>
            <a:off x="7933310" y="5575297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495" name="AutoShape 668"/>
          <p:cNvSpPr>
            <a:spLocks noChangeArrowheads="1"/>
          </p:cNvSpPr>
          <p:nvPr/>
        </p:nvSpPr>
        <p:spPr bwMode="auto">
          <a:xfrm>
            <a:off x="5892183" y="4449731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501" name="AutoShape 678"/>
          <p:cNvSpPr>
            <a:spLocks noChangeArrowheads="1"/>
          </p:cNvSpPr>
          <p:nvPr/>
        </p:nvSpPr>
        <p:spPr bwMode="auto">
          <a:xfrm>
            <a:off x="7519743" y="5612140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505" name="AutoShape 682"/>
          <p:cNvSpPr>
            <a:spLocks noChangeArrowheads="1"/>
          </p:cNvSpPr>
          <p:nvPr/>
        </p:nvSpPr>
        <p:spPr bwMode="auto">
          <a:xfrm>
            <a:off x="7100649" y="5606614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509" name="AutoShape 686"/>
          <p:cNvSpPr>
            <a:spLocks noChangeArrowheads="1"/>
          </p:cNvSpPr>
          <p:nvPr/>
        </p:nvSpPr>
        <p:spPr bwMode="auto">
          <a:xfrm>
            <a:off x="6683397" y="5606614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513" name="AutoShape 690"/>
          <p:cNvSpPr>
            <a:spLocks noChangeArrowheads="1"/>
          </p:cNvSpPr>
          <p:nvPr/>
        </p:nvSpPr>
        <p:spPr bwMode="auto">
          <a:xfrm>
            <a:off x="6477995" y="5610299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517" name="AutoShape 694"/>
          <p:cNvSpPr>
            <a:spLocks noChangeArrowheads="1"/>
          </p:cNvSpPr>
          <p:nvPr/>
        </p:nvSpPr>
        <p:spPr bwMode="auto">
          <a:xfrm>
            <a:off x="6273513" y="5597403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521" name="AutoShape 698"/>
          <p:cNvSpPr>
            <a:spLocks noChangeArrowheads="1"/>
          </p:cNvSpPr>
          <p:nvPr/>
        </p:nvSpPr>
        <p:spPr bwMode="auto">
          <a:xfrm>
            <a:off x="6177721" y="5556875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525" name="AutoShape 702"/>
          <p:cNvSpPr>
            <a:spLocks noChangeArrowheads="1"/>
          </p:cNvSpPr>
          <p:nvPr/>
        </p:nvSpPr>
        <p:spPr bwMode="auto">
          <a:xfrm>
            <a:off x="6081928" y="5527400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529" name="AutoShape 706"/>
          <p:cNvSpPr>
            <a:spLocks noChangeArrowheads="1"/>
          </p:cNvSpPr>
          <p:nvPr/>
        </p:nvSpPr>
        <p:spPr bwMode="auto">
          <a:xfrm>
            <a:off x="5975082" y="5405817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530" name="AutoShape 707"/>
          <p:cNvSpPr>
            <a:spLocks noChangeArrowheads="1"/>
          </p:cNvSpPr>
          <p:nvPr/>
        </p:nvSpPr>
        <p:spPr bwMode="auto">
          <a:xfrm>
            <a:off x="5908764" y="5157125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533" name="AutoShape 716"/>
          <p:cNvSpPr>
            <a:spLocks noChangeArrowheads="1"/>
          </p:cNvSpPr>
          <p:nvPr/>
        </p:nvSpPr>
        <p:spPr bwMode="auto">
          <a:xfrm>
            <a:off x="5882973" y="4278408"/>
            <a:ext cx="82897" cy="82898"/>
          </a:xfrm>
          <a:prstGeom prst="diamond">
            <a:avLst/>
          </a:prstGeom>
          <a:solidFill>
            <a:schemeClr val="tx1">
              <a:lumMod val="50000"/>
            </a:schemeClr>
          </a:solidFill>
          <a:ln w="127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1534" name="TextBox 36"/>
          <p:cNvSpPr txBox="1">
            <a:spLocks noChangeArrowheads="1"/>
          </p:cNvSpPr>
          <p:nvPr/>
        </p:nvSpPr>
        <p:spPr bwMode="auto">
          <a:xfrm>
            <a:off x="1835722" y="3555400"/>
            <a:ext cx="28424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chemeClr val="tx2"/>
                </a:solidFill>
              </a:rPr>
              <a:t>Week</a:t>
            </a:r>
            <a:endParaRPr lang="en-US" sz="1400" b="1" dirty="0">
              <a:solidFill>
                <a:schemeClr val="tx2"/>
              </a:solidFill>
            </a:endParaRPr>
          </a:p>
        </p:txBody>
      </p:sp>
      <p:grpSp>
        <p:nvGrpSpPr>
          <p:cNvPr id="1535" name="Group 1534"/>
          <p:cNvGrpSpPr/>
          <p:nvPr/>
        </p:nvGrpSpPr>
        <p:grpSpPr>
          <a:xfrm>
            <a:off x="6048829" y="2258786"/>
            <a:ext cx="1202828" cy="868363"/>
            <a:chOff x="6048829" y="2068286"/>
            <a:chExt cx="1202828" cy="868363"/>
          </a:xfrm>
        </p:grpSpPr>
        <p:sp>
          <p:nvSpPr>
            <p:cNvPr id="1536" name="Rectangle 79"/>
            <p:cNvSpPr>
              <a:spLocks noChangeArrowheads="1"/>
            </p:cNvSpPr>
            <p:nvPr/>
          </p:nvSpPr>
          <p:spPr bwMode="auto">
            <a:xfrm>
              <a:off x="6553891" y="2118061"/>
              <a:ext cx="573369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eaLnBrk="0" hangingPunct="0"/>
              <a:r>
                <a:rPr lang="en-GB" sz="1400" b="1" dirty="0">
                  <a:solidFill>
                    <a:schemeClr val="tx2"/>
                  </a:solidFill>
                </a:rPr>
                <a:t>CC</a:t>
              </a:r>
            </a:p>
            <a:p>
              <a:pPr algn="r" eaLnBrk="0" hangingPunct="0"/>
              <a:r>
                <a:rPr lang="en-GB" sz="1400" b="1" dirty="0">
                  <a:solidFill>
                    <a:schemeClr val="tx2"/>
                  </a:solidFill>
                </a:rPr>
                <a:t>CT</a:t>
              </a:r>
            </a:p>
            <a:p>
              <a:pPr algn="r" eaLnBrk="0" hangingPunct="0"/>
              <a:r>
                <a:rPr lang="en-GB" sz="1400" b="1" dirty="0">
                  <a:solidFill>
                    <a:schemeClr val="tx2"/>
                  </a:solidFill>
                </a:rPr>
                <a:t>TT</a:t>
              </a:r>
              <a:endParaRPr lang="en-US" sz="1400" b="1" dirty="0">
                <a:solidFill>
                  <a:schemeClr val="tx2"/>
                </a:solidFill>
              </a:endParaRPr>
            </a:p>
          </p:txBody>
        </p:sp>
        <p:cxnSp>
          <p:nvCxnSpPr>
            <p:cNvPr id="1537" name="Straight Connector 81"/>
            <p:cNvCxnSpPr>
              <a:cxnSpLocks noChangeShapeType="1"/>
            </p:cNvCxnSpPr>
            <p:nvPr/>
          </p:nvCxnSpPr>
          <p:spPr bwMode="auto">
            <a:xfrm>
              <a:off x="6183861" y="2265641"/>
              <a:ext cx="527665" cy="0"/>
            </a:xfrm>
            <a:prstGeom prst="line">
              <a:avLst/>
            </a:prstGeom>
            <a:noFill/>
            <a:ln w="25400" algn="ctr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1538" name="Straight Connector 90"/>
            <p:cNvCxnSpPr>
              <a:cxnSpLocks noChangeShapeType="1"/>
            </p:cNvCxnSpPr>
            <p:nvPr/>
          </p:nvCxnSpPr>
          <p:spPr bwMode="auto">
            <a:xfrm>
              <a:off x="6183861" y="2500390"/>
              <a:ext cx="527665" cy="0"/>
            </a:xfrm>
            <a:prstGeom prst="line">
              <a:avLst/>
            </a:prstGeom>
            <a:noFill/>
            <a:ln w="25400" algn="ctr">
              <a:solidFill>
                <a:srgbClr val="00B0F0"/>
              </a:solidFill>
              <a:round/>
              <a:headEnd/>
              <a:tailEnd/>
            </a:ln>
          </p:spPr>
        </p:cxnSp>
        <p:cxnSp>
          <p:nvCxnSpPr>
            <p:cNvPr id="1539" name="Straight Connector 91"/>
            <p:cNvCxnSpPr>
              <a:cxnSpLocks noChangeShapeType="1"/>
            </p:cNvCxnSpPr>
            <p:nvPr/>
          </p:nvCxnSpPr>
          <p:spPr bwMode="auto">
            <a:xfrm>
              <a:off x="6183861" y="2735139"/>
              <a:ext cx="527665" cy="0"/>
            </a:xfrm>
            <a:prstGeom prst="line">
              <a:avLst/>
            </a:prstGeom>
            <a:noFill/>
            <a:ln w="25400" algn="ctr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</p:cxnSp>
        <p:sp>
          <p:nvSpPr>
            <p:cNvPr id="1540" name="Rectangle 94"/>
            <p:cNvSpPr>
              <a:spLocks noChangeArrowheads="1"/>
            </p:cNvSpPr>
            <p:nvPr/>
          </p:nvSpPr>
          <p:spPr bwMode="auto">
            <a:xfrm>
              <a:off x="6377062" y="2427680"/>
              <a:ext cx="141265" cy="141265"/>
            </a:xfrm>
            <a:prstGeom prst="rect">
              <a:avLst/>
            </a:prstGeom>
            <a:solidFill>
              <a:srgbClr val="00B0F0"/>
            </a:solidFill>
            <a:ln w="9525" algn="ctr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1541" name="Oval 97"/>
            <p:cNvSpPr>
              <a:spLocks noChangeArrowheads="1"/>
            </p:cNvSpPr>
            <p:nvPr/>
          </p:nvSpPr>
          <p:spPr bwMode="auto">
            <a:xfrm>
              <a:off x="6370830" y="2188777"/>
              <a:ext cx="153729" cy="151652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1542" name="Rectangle 395"/>
            <p:cNvSpPr>
              <a:spLocks noChangeArrowheads="1"/>
            </p:cNvSpPr>
            <p:nvPr/>
          </p:nvSpPr>
          <p:spPr bwMode="auto">
            <a:xfrm>
              <a:off x="6048829" y="2068286"/>
              <a:ext cx="1202828" cy="868363"/>
            </a:xfrm>
            <a:prstGeom prst="rect">
              <a:avLst/>
            </a:prstGeom>
            <a:noFill/>
            <a:ln w="19050" algn="ctr">
              <a:solidFill>
                <a:srgbClr val="002776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1543" name="AutoShape 393"/>
            <p:cNvSpPr>
              <a:spLocks noChangeArrowheads="1"/>
            </p:cNvSpPr>
            <p:nvPr/>
          </p:nvSpPr>
          <p:spPr bwMode="auto">
            <a:xfrm>
              <a:off x="6352133" y="2643732"/>
              <a:ext cx="174504" cy="174504"/>
            </a:xfrm>
            <a:prstGeom prst="diamond">
              <a:avLst/>
            </a:prstGeom>
            <a:solidFill>
              <a:schemeClr val="tx1">
                <a:lumMod val="50000"/>
              </a:schemeClr>
            </a:solidFill>
            <a:ln w="9525">
              <a:solidFill>
                <a:schemeClr val="tx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eaLnBrk="0" hangingPunct="0"/>
              <a:endParaRPr lang="en-US" dirty="0"/>
            </a:p>
          </p:txBody>
        </p:sp>
      </p:grpSp>
      <p:sp>
        <p:nvSpPr>
          <p:cNvPr id="1264" name="Freeform 250"/>
          <p:cNvSpPr>
            <a:spLocks/>
          </p:cNvSpPr>
          <p:nvPr/>
        </p:nvSpPr>
        <p:spPr bwMode="auto">
          <a:xfrm>
            <a:off x="2077047" y="4277488"/>
            <a:ext cx="2523775" cy="1359522"/>
          </a:xfrm>
          <a:custGeom>
            <a:avLst/>
            <a:gdLst>
              <a:gd name="T0" fmla="*/ 1370 w 1370"/>
              <a:gd name="T1" fmla="*/ 725 h 738"/>
              <a:gd name="T2" fmla="*/ 1140 w 1370"/>
              <a:gd name="T3" fmla="*/ 738 h 738"/>
              <a:gd name="T4" fmla="*/ 915 w 1370"/>
              <a:gd name="T5" fmla="*/ 723 h 738"/>
              <a:gd name="T6" fmla="*/ 690 w 1370"/>
              <a:gd name="T7" fmla="*/ 725 h 738"/>
              <a:gd name="T8" fmla="*/ 455 w 1370"/>
              <a:gd name="T9" fmla="*/ 720 h 738"/>
              <a:gd name="T10" fmla="*/ 345 w 1370"/>
              <a:gd name="T11" fmla="*/ 711 h 738"/>
              <a:gd name="T12" fmla="*/ 233 w 1370"/>
              <a:gd name="T13" fmla="*/ 690 h 738"/>
              <a:gd name="T14" fmla="*/ 176 w 1370"/>
              <a:gd name="T15" fmla="*/ 681 h 738"/>
              <a:gd name="T16" fmla="*/ 120 w 1370"/>
              <a:gd name="T17" fmla="*/ 638 h 738"/>
              <a:gd name="T18" fmla="*/ 66 w 1370"/>
              <a:gd name="T19" fmla="*/ 576 h 738"/>
              <a:gd name="T20" fmla="*/ 29 w 1370"/>
              <a:gd name="T21" fmla="*/ 479 h 738"/>
              <a:gd name="T22" fmla="*/ 0 w 1370"/>
              <a:gd name="T23" fmla="*/ 0 h 73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370"/>
              <a:gd name="T37" fmla="*/ 0 h 738"/>
              <a:gd name="T38" fmla="*/ 1370 w 1370"/>
              <a:gd name="T39" fmla="*/ 738 h 73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370" h="738">
                <a:moveTo>
                  <a:pt x="1370" y="725"/>
                </a:moveTo>
                <a:lnTo>
                  <a:pt x="1140" y="738"/>
                </a:lnTo>
                <a:lnTo>
                  <a:pt x="915" y="723"/>
                </a:lnTo>
                <a:lnTo>
                  <a:pt x="690" y="725"/>
                </a:lnTo>
                <a:lnTo>
                  <a:pt x="455" y="720"/>
                </a:lnTo>
                <a:lnTo>
                  <a:pt x="345" y="711"/>
                </a:lnTo>
                <a:lnTo>
                  <a:pt x="233" y="690"/>
                </a:lnTo>
                <a:lnTo>
                  <a:pt x="176" y="681"/>
                </a:lnTo>
                <a:lnTo>
                  <a:pt x="120" y="638"/>
                </a:lnTo>
                <a:lnTo>
                  <a:pt x="66" y="576"/>
                </a:lnTo>
                <a:lnTo>
                  <a:pt x="29" y="479"/>
                </a:lnTo>
                <a:lnTo>
                  <a:pt x="0" y="0"/>
                </a:lnTo>
              </a:path>
            </a:pathLst>
          </a:custGeom>
          <a:noFill/>
          <a:ln w="38100" cap="flat" cmpd="sng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20" name="Freeform 205"/>
          <p:cNvSpPr>
            <a:spLocks/>
          </p:cNvSpPr>
          <p:nvPr/>
        </p:nvSpPr>
        <p:spPr bwMode="auto">
          <a:xfrm>
            <a:off x="2108364" y="5193048"/>
            <a:ext cx="2475878" cy="526861"/>
          </a:xfrm>
          <a:custGeom>
            <a:avLst/>
            <a:gdLst>
              <a:gd name="T0" fmla="*/ 1344 w 1344"/>
              <a:gd name="T1" fmla="*/ 280 h 286"/>
              <a:gd name="T2" fmla="*/ 1116 w 1344"/>
              <a:gd name="T3" fmla="*/ 280 h 286"/>
              <a:gd name="T4" fmla="*/ 890 w 1344"/>
              <a:gd name="T5" fmla="*/ 286 h 286"/>
              <a:gd name="T6" fmla="*/ 664 w 1344"/>
              <a:gd name="T7" fmla="*/ 284 h 286"/>
              <a:gd name="T8" fmla="*/ 438 w 1344"/>
              <a:gd name="T9" fmla="*/ 276 h 286"/>
              <a:gd name="T10" fmla="*/ 324 w 1344"/>
              <a:gd name="T11" fmla="*/ 274 h 286"/>
              <a:gd name="T12" fmla="*/ 212 w 1344"/>
              <a:gd name="T13" fmla="*/ 262 h 286"/>
              <a:gd name="T14" fmla="*/ 156 w 1344"/>
              <a:gd name="T15" fmla="*/ 252 h 286"/>
              <a:gd name="T16" fmla="*/ 98 w 1344"/>
              <a:gd name="T17" fmla="*/ 232 h 286"/>
              <a:gd name="T18" fmla="*/ 38 w 1344"/>
              <a:gd name="T19" fmla="*/ 158 h 286"/>
              <a:gd name="T20" fmla="*/ 0 w 1344"/>
              <a:gd name="T21" fmla="*/ 0 h 2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344"/>
              <a:gd name="T34" fmla="*/ 0 h 286"/>
              <a:gd name="T35" fmla="*/ 1344 w 1344"/>
              <a:gd name="T36" fmla="*/ 286 h 28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344" h="286">
                <a:moveTo>
                  <a:pt x="1344" y="280"/>
                </a:moveTo>
                <a:lnTo>
                  <a:pt x="1116" y="280"/>
                </a:lnTo>
                <a:lnTo>
                  <a:pt x="890" y="286"/>
                </a:lnTo>
                <a:lnTo>
                  <a:pt x="664" y="284"/>
                </a:lnTo>
                <a:lnTo>
                  <a:pt x="438" y="276"/>
                </a:lnTo>
                <a:lnTo>
                  <a:pt x="324" y="274"/>
                </a:lnTo>
                <a:lnTo>
                  <a:pt x="212" y="262"/>
                </a:lnTo>
                <a:lnTo>
                  <a:pt x="156" y="252"/>
                </a:lnTo>
                <a:lnTo>
                  <a:pt x="98" y="232"/>
                </a:lnTo>
                <a:lnTo>
                  <a:pt x="38" y="158"/>
                </a:ln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95" name="Freeform 421"/>
          <p:cNvSpPr>
            <a:spLocks/>
          </p:cNvSpPr>
          <p:nvPr/>
        </p:nvSpPr>
        <p:spPr bwMode="auto">
          <a:xfrm>
            <a:off x="5884815" y="4330912"/>
            <a:ext cx="2490616" cy="1455315"/>
          </a:xfrm>
          <a:custGeom>
            <a:avLst/>
            <a:gdLst>
              <a:gd name="T0" fmla="*/ 1352 w 1352"/>
              <a:gd name="T1" fmla="*/ 790 h 790"/>
              <a:gd name="T2" fmla="*/ 1125 w 1352"/>
              <a:gd name="T3" fmla="*/ 786 h 790"/>
              <a:gd name="T4" fmla="*/ 903 w 1352"/>
              <a:gd name="T5" fmla="*/ 784 h 790"/>
              <a:gd name="T6" fmla="*/ 678 w 1352"/>
              <a:gd name="T7" fmla="*/ 786 h 790"/>
              <a:gd name="T8" fmla="*/ 450 w 1352"/>
              <a:gd name="T9" fmla="*/ 784 h 790"/>
              <a:gd name="T10" fmla="*/ 336 w 1352"/>
              <a:gd name="T11" fmla="*/ 780 h 790"/>
              <a:gd name="T12" fmla="*/ 225 w 1352"/>
              <a:gd name="T13" fmla="*/ 775 h 790"/>
              <a:gd name="T14" fmla="*/ 168 w 1352"/>
              <a:gd name="T15" fmla="*/ 759 h 790"/>
              <a:gd name="T16" fmla="*/ 108 w 1352"/>
              <a:gd name="T17" fmla="*/ 733 h 790"/>
              <a:gd name="T18" fmla="*/ 51 w 1352"/>
              <a:gd name="T19" fmla="*/ 661 h 790"/>
              <a:gd name="T20" fmla="*/ 15 w 1352"/>
              <a:gd name="T21" fmla="*/ 511 h 790"/>
              <a:gd name="T22" fmla="*/ 0 w 1352"/>
              <a:gd name="T23" fmla="*/ 100 h 790"/>
              <a:gd name="T24" fmla="*/ 0 w 1352"/>
              <a:gd name="T25" fmla="*/ 0 h 79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352"/>
              <a:gd name="T40" fmla="*/ 0 h 790"/>
              <a:gd name="T41" fmla="*/ 1352 w 1352"/>
              <a:gd name="T42" fmla="*/ 790 h 79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352" h="790">
                <a:moveTo>
                  <a:pt x="1352" y="790"/>
                </a:moveTo>
                <a:lnTo>
                  <a:pt x="1125" y="786"/>
                </a:lnTo>
                <a:lnTo>
                  <a:pt x="903" y="784"/>
                </a:lnTo>
                <a:lnTo>
                  <a:pt x="678" y="786"/>
                </a:lnTo>
                <a:lnTo>
                  <a:pt x="450" y="784"/>
                </a:lnTo>
                <a:lnTo>
                  <a:pt x="336" y="780"/>
                </a:lnTo>
                <a:lnTo>
                  <a:pt x="225" y="775"/>
                </a:lnTo>
                <a:lnTo>
                  <a:pt x="168" y="759"/>
                </a:lnTo>
                <a:lnTo>
                  <a:pt x="108" y="733"/>
                </a:lnTo>
                <a:lnTo>
                  <a:pt x="51" y="661"/>
                </a:lnTo>
                <a:lnTo>
                  <a:pt x="15" y="511"/>
                </a:lnTo>
                <a:lnTo>
                  <a:pt x="0" y="100"/>
                </a:ln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100" name="Freeform 80"/>
          <p:cNvSpPr>
            <a:spLocks/>
          </p:cNvSpPr>
          <p:nvPr/>
        </p:nvSpPr>
        <p:spPr bwMode="auto">
          <a:xfrm>
            <a:off x="2073364" y="1693671"/>
            <a:ext cx="2527459" cy="1136620"/>
          </a:xfrm>
          <a:custGeom>
            <a:avLst/>
            <a:gdLst>
              <a:gd name="T0" fmla="*/ 1372 w 1372"/>
              <a:gd name="T1" fmla="*/ 573 h 617"/>
              <a:gd name="T2" fmla="*/ 1140 w 1372"/>
              <a:gd name="T3" fmla="*/ 600 h 617"/>
              <a:gd name="T4" fmla="*/ 915 w 1372"/>
              <a:gd name="T5" fmla="*/ 617 h 617"/>
              <a:gd name="T6" fmla="*/ 685 w 1372"/>
              <a:gd name="T7" fmla="*/ 567 h 617"/>
              <a:gd name="T8" fmla="*/ 456 w 1372"/>
              <a:gd name="T9" fmla="*/ 471 h 617"/>
              <a:gd name="T10" fmla="*/ 342 w 1372"/>
              <a:gd name="T11" fmla="*/ 411 h 617"/>
              <a:gd name="T12" fmla="*/ 228 w 1372"/>
              <a:gd name="T13" fmla="*/ 296 h 617"/>
              <a:gd name="T14" fmla="*/ 174 w 1372"/>
              <a:gd name="T15" fmla="*/ 234 h 617"/>
              <a:gd name="T16" fmla="*/ 117 w 1372"/>
              <a:gd name="T17" fmla="*/ 180 h 617"/>
              <a:gd name="T18" fmla="*/ 60 w 1372"/>
              <a:gd name="T19" fmla="*/ 105 h 617"/>
              <a:gd name="T20" fmla="*/ 18 w 1372"/>
              <a:gd name="T21" fmla="*/ 105 h 617"/>
              <a:gd name="T22" fmla="*/ 0 w 1372"/>
              <a:gd name="T23" fmla="*/ 0 h 61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372"/>
              <a:gd name="T37" fmla="*/ 0 h 617"/>
              <a:gd name="T38" fmla="*/ 1372 w 1372"/>
              <a:gd name="T39" fmla="*/ 617 h 61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372" h="617">
                <a:moveTo>
                  <a:pt x="1372" y="573"/>
                </a:moveTo>
                <a:lnTo>
                  <a:pt x="1140" y="600"/>
                </a:lnTo>
                <a:lnTo>
                  <a:pt x="915" y="617"/>
                </a:lnTo>
                <a:lnTo>
                  <a:pt x="685" y="567"/>
                </a:lnTo>
                <a:lnTo>
                  <a:pt x="456" y="471"/>
                </a:lnTo>
                <a:lnTo>
                  <a:pt x="342" y="411"/>
                </a:lnTo>
                <a:lnTo>
                  <a:pt x="228" y="296"/>
                </a:lnTo>
                <a:lnTo>
                  <a:pt x="174" y="234"/>
                </a:lnTo>
                <a:lnTo>
                  <a:pt x="117" y="180"/>
                </a:lnTo>
                <a:lnTo>
                  <a:pt x="60" y="105"/>
                </a:lnTo>
                <a:lnTo>
                  <a:pt x="18" y="105"/>
                </a:ln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59" name="TextBox 48"/>
          <p:cNvSpPr txBox="1">
            <a:spLocks noChangeArrowheads="1"/>
          </p:cNvSpPr>
          <p:nvPr/>
        </p:nvSpPr>
        <p:spPr bwMode="auto">
          <a:xfrm>
            <a:off x="-11113" y="6313488"/>
            <a:ext cx="9144001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000" dirty="0">
                <a:solidFill>
                  <a:schemeClr val="bg1"/>
                </a:solidFill>
              </a:rPr>
              <a:t>TMC12/PR24, TMC435 + PegIFN/RBV for 12 weeks followed by PegIFN/RBV for 24 weeks (PegIFN/RBV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, 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peginterferon </a:t>
            </a:r>
            <a:r>
              <a:rPr lang="en-GB" sz="1000" dirty="0">
                <a:solidFill>
                  <a:schemeClr val="bg1"/>
                </a:solidFill>
                <a:cs typeface="Arial" charset="0"/>
                <a:sym typeface="Symbol" pitchFamily="18" charset="2"/>
              </a:rPr>
              <a:t>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-2a [</a:t>
            </a:r>
            <a:r>
              <a:rPr lang="en-US" sz="1000" dirty="0" smtClean="0">
                <a:solidFill>
                  <a:schemeClr val="bg1"/>
                </a:solidFill>
              </a:rPr>
              <a:t>180 </a:t>
            </a:r>
            <a:r>
              <a:rPr lang="en-US" sz="1000" dirty="0" smtClean="0">
                <a:solidFill>
                  <a:schemeClr val="bg1"/>
                </a:solidFill>
                <a:sym typeface="Symbol" pitchFamily="18" charset="2"/>
              </a:rPr>
              <a:t></a:t>
            </a:r>
            <a:r>
              <a:rPr lang="en-US" sz="1000" dirty="0">
                <a:solidFill>
                  <a:schemeClr val="bg1"/>
                </a:solidFill>
              </a:rPr>
              <a:t>g/wk] 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+ ribavirin [</a:t>
            </a:r>
            <a:r>
              <a:rPr lang="en-US" sz="1000" dirty="0" smtClean="0">
                <a:solidFill>
                  <a:schemeClr val="bg1"/>
                </a:solidFill>
              </a:rPr>
              <a:t>1000–1200 mg/day</a:t>
            </a:r>
            <a:r>
              <a:rPr lang="en-US" sz="1000" dirty="0">
                <a:solidFill>
                  <a:schemeClr val="bg1"/>
                </a:solidFill>
              </a:rPr>
              <a:t>])</a:t>
            </a:r>
            <a:r>
              <a:rPr lang="en-GB" sz="1000" dirty="0">
                <a:solidFill>
                  <a:schemeClr val="bg1"/>
                </a:solidFill>
              </a:rPr>
              <a:t>; TMC24/PR24, TMC435 + PegIFN/RBV for 24 weeks;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US" sz="1000" dirty="0" smtClean="0">
                <a:solidFill>
                  <a:schemeClr val="bg1"/>
                </a:solidFill>
              </a:rPr>
              <a:t>all </a:t>
            </a:r>
            <a:r>
              <a:rPr lang="en-US" sz="1000" dirty="0">
                <a:solidFill>
                  <a:schemeClr val="bg1"/>
                </a:solidFill>
              </a:rPr>
              <a:t>TMC435 doses were administered once-daily;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GB" sz="1000" dirty="0" smtClean="0">
                <a:solidFill>
                  <a:schemeClr val="bg1"/>
                </a:solidFill>
              </a:rPr>
              <a:t>Pbo24/PR48</a:t>
            </a:r>
            <a:r>
              <a:rPr lang="en-GB" sz="1000" dirty="0">
                <a:solidFill>
                  <a:schemeClr val="bg1"/>
                </a:solidFill>
              </a:rPr>
              <a:t>, </a:t>
            </a:r>
            <a:r>
              <a:rPr lang="en-GB" sz="1000" dirty="0" smtClean="0">
                <a:solidFill>
                  <a:schemeClr val="bg1"/>
                </a:solidFill>
              </a:rPr>
              <a:t>placebo </a:t>
            </a:r>
            <a:r>
              <a:rPr lang="en-GB" sz="1000" dirty="0">
                <a:solidFill>
                  <a:schemeClr val="bg1"/>
                </a:solidFill>
              </a:rPr>
              <a:t>and PegIFN/RBV for 24 weeks followed by PegIFN/RBV for 24 </a:t>
            </a:r>
            <a:r>
              <a:rPr lang="en-GB" sz="1000" dirty="0" smtClean="0">
                <a:solidFill>
                  <a:schemeClr val="bg1"/>
                </a:solidFill>
              </a:rPr>
              <a:t>weeks</a:t>
            </a:r>
            <a:endParaRPr lang="nl-BE" sz="1000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36261" name="TextBox 7"/>
          <p:cNvSpPr txBox="1">
            <a:spLocks noChangeArrowheads="1"/>
          </p:cNvSpPr>
          <p:nvPr/>
        </p:nvSpPr>
        <p:spPr bwMode="auto">
          <a:xfrm>
            <a:off x="428625" y="5579834"/>
            <a:ext cx="8715375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300" dirty="0">
                <a:solidFill>
                  <a:schemeClr val="bg1"/>
                </a:solidFill>
              </a:rPr>
              <a:t>*Reported in ≥25% of subjects in the </a:t>
            </a:r>
            <a:r>
              <a:rPr lang="en-US" sz="1300" dirty="0" smtClean="0">
                <a:solidFill>
                  <a:schemeClr val="bg1"/>
                </a:solidFill>
              </a:rPr>
              <a:t>‘All TMC435’ group (all dose groups combined</a:t>
            </a:r>
            <a:r>
              <a:rPr lang="en-US" sz="1300" dirty="0">
                <a:solidFill>
                  <a:schemeClr val="bg1"/>
                </a:solidFill>
              </a:rPr>
              <a:t>)</a:t>
            </a:r>
          </a:p>
          <a:p>
            <a:pPr eaLnBrk="0" hangingPunct="0"/>
            <a:r>
              <a:rPr lang="en-US" sz="1300" baseline="30000" dirty="0">
                <a:solidFill>
                  <a:schemeClr val="bg1"/>
                </a:solidFill>
              </a:rPr>
              <a:t>† </a:t>
            </a:r>
            <a:r>
              <a:rPr lang="en-US" sz="1300" dirty="0">
                <a:solidFill>
                  <a:schemeClr val="bg1"/>
                </a:solidFill>
              </a:rPr>
              <a:t>Rash (any type) combines all reported types of rash</a:t>
            </a:r>
          </a:p>
          <a:p>
            <a:pPr eaLnBrk="0" hangingPunct="0"/>
            <a:r>
              <a:rPr lang="en-US" sz="1300" baseline="30000" dirty="0">
                <a:solidFill>
                  <a:schemeClr val="bg1"/>
                </a:solidFill>
              </a:rPr>
              <a:t>‡ </a:t>
            </a:r>
            <a:r>
              <a:rPr lang="en-US" sz="1300" dirty="0">
                <a:solidFill>
                  <a:schemeClr val="bg1"/>
                </a:solidFill>
              </a:rPr>
              <a:t>Reported as an adverse event by study investigator if laboratory abnormalities considered clinically relevant</a:t>
            </a:r>
          </a:p>
        </p:txBody>
      </p:sp>
      <p:sp>
        <p:nvSpPr>
          <p:cNvPr id="7" name="Rectangle 17"/>
          <p:cNvSpPr txBox="1">
            <a:spLocks noChangeArrowheads="1"/>
          </p:cNvSpPr>
          <p:nvPr/>
        </p:nvSpPr>
        <p:spPr bwMode="auto">
          <a:xfrm>
            <a:off x="0" y="171450"/>
            <a:ext cx="9144000" cy="459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ts val="3200"/>
              </a:lnSpc>
            </a:pPr>
            <a:r>
              <a:rPr lang="en-US" sz="30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PILLAR Week 24 Analysis: Adverse Events</a:t>
            </a:r>
          </a:p>
        </p:txBody>
      </p:sp>
      <p:graphicFrame>
        <p:nvGraphicFramePr>
          <p:cNvPr id="8" name="Group 37"/>
          <p:cNvGraphicFramePr>
            <a:graphicFrameLocks noGrp="1"/>
          </p:cNvGraphicFramePr>
          <p:nvPr/>
        </p:nvGraphicFramePr>
        <p:xfrm>
          <a:off x="464457" y="855041"/>
          <a:ext cx="8138250" cy="4730496"/>
        </p:xfrm>
        <a:graphic>
          <a:graphicData uri="http://schemas.openxmlformats.org/drawingml/2006/table">
            <a:tbl>
              <a:tblPr/>
              <a:tblGrid>
                <a:gridCol w="1888218"/>
                <a:gridCol w="116840"/>
                <a:gridCol w="875392"/>
                <a:gridCol w="990600"/>
                <a:gridCol w="1077686"/>
                <a:gridCol w="936172"/>
                <a:gridCol w="1404257"/>
                <a:gridCol w="849085"/>
              </a:tblGrid>
              <a:tr h="11225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4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Preferred term, %</a:t>
                      </a:r>
                      <a:endParaRPr kumimoji="0" lang="en-US" sz="1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TMC12/PR24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75 mg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N=78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TMC24/PR24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75 mg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N=75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TMC12/</a:t>
                      </a:r>
                      <a:br>
                        <a:rPr lang="en-GB" sz="16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PR24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150 mg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N=77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TMC24/PR24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150 mg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N=79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lang="en-GB" sz="29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All TMC435</a:t>
                      </a:r>
                      <a:endParaRPr kumimoji="0" lang="en-GB" sz="2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N=309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Pbo24/PR48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N=77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826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Adverse events leading to permanent discontinuation of TMC435/</a:t>
                      </a:r>
                      <a:r>
                        <a:rPr kumimoji="0" lang="en-GB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Pbo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38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Discontinuation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9.0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2.7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anchor="ctr" horzOverflow="overflow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9.1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anchor="ctr" horzOverflow="overflow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7.6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anchor="ctr" horzOverflow="overflow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7.1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anchor="ctr" horzOverflow="overflow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7.8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anchor="ctr" horzOverflow="overflow">
                    <a:solidFill>
                      <a:schemeClr val="tx1"/>
                    </a:solidFill>
                  </a:tcPr>
                </a:tc>
              </a:tr>
              <a:tr h="225207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Most common adverse events*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5252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Headache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Fatigue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Influenza-like illness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Pruritus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Nausea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52.6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30.8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26.9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32.1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33.3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45.3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46.7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42.7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22.7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20.0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45.5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41.6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23.4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39.0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26.0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40.5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48.1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34.2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30.4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30.4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46.0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41.7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31.7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31.1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27.5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50.6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46.8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37.7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44.2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27.3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180794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Adverse events of interest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11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Rash (any type)</a:t>
                      </a:r>
                      <a:r>
                        <a:rPr lang="en-US" sz="1500" b="1" baseline="30000" dirty="0" smtClean="0">
                          <a:solidFill>
                            <a:schemeClr val="bg1"/>
                          </a:solidFill>
                        </a:rPr>
                        <a:t>†</a:t>
                      </a:r>
                      <a:endParaRPr kumimoji="0" lang="en-US" sz="15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Anemia</a:t>
                      </a:r>
                      <a:r>
                        <a:rPr kumimoji="0" lang="en-US" sz="15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‡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ＭＳ Ｐゴシック" pitchFamily="-112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35.9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17.9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17.3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20.0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29.9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22.1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30.4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17.7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28.5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19.4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27.3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-112" charset="-128"/>
                        </a:rPr>
                        <a:t>20.8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Rectangle 3"/>
          <p:cNvSpPr>
            <a:spLocks noChangeArrowheads="1"/>
          </p:cNvSpPr>
          <p:nvPr/>
        </p:nvSpPr>
        <p:spPr bwMode="auto">
          <a:xfrm>
            <a:off x="153761" y="1364343"/>
            <a:ext cx="86201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eaLnBrk="0" hangingPunct="0">
              <a:buFont typeface="Arial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Mild and reversible increases in bilirubin (direct and indirect) were noted in TMC435 </a:t>
            </a:r>
            <a:r>
              <a:rPr lang="en-US" sz="2000" b="1" dirty="0" smtClean="0">
                <a:solidFill>
                  <a:schemeClr val="bg1"/>
                </a:solidFill>
              </a:rPr>
              <a:t>150 mg </a:t>
            </a:r>
            <a:r>
              <a:rPr lang="en-US" sz="2000" b="1" dirty="0">
                <a:solidFill>
                  <a:schemeClr val="bg1"/>
                </a:solidFill>
              </a:rPr>
              <a:t>dose arms</a:t>
            </a:r>
          </a:p>
        </p:txBody>
      </p:sp>
      <p:sp>
        <p:nvSpPr>
          <p:cNvPr id="140496" name="TextBox 48"/>
          <p:cNvSpPr txBox="1">
            <a:spLocks noChangeArrowheads="1"/>
          </p:cNvSpPr>
          <p:nvPr/>
        </p:nvSpPr>
        <p:spPr bwMode="auto">
          <a:xfrm>
            <a:off x="-11113" y="6313488"/>
            <a:ext cx="9144001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000" dirty="0">
                <a:solidFill>
                  <a:schemeClr val="bg1"/>
                </a:solidFill>
              </a:rPr>
              <a:t>TMC12/PR24, TMC435 + PegIFN/RBV for 12 weeks followed by PegIFN/RBV for 24 weeks (PegIFN/RBV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, 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peginterferon </a:t>
            </a:r>
            <a:r>
              <a:rPr lang="en-GB" sz="1000" dirty="0">
                <a:solidFill>
                  <a:schemeClr val="bg1"/>
                </a:solidFill>
                <a:cs typeface="Arial" charset="0"/>
                <a:sym typeface="Symbol" pitchFamily="18" charset="2"/>
              </a:rPr>
              <a:t>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-2a [</a:t>
            </a:r>
            <a:r>
              <a:rPr lang="en-US" sz="1000" dirty="0" smtClean="0">
                <a:solidFill>
                  <a:schemeClr val="bg1"/>
                </a:solidFill>
              </a:rPr>
              <a:t>180 </a:t>
            </a:r>
            <a:r>
              <a:rPr lang="en-US" sz="1000" dirty="0" smtClean="0">
                <a:solidFill>
                  <a:schemeClr val="bg1"/>
                </a:solidFill>
                <a:sym typeface="Symbol" pitchFamily="18" charset="2"/>
              </a:rPr>
              <a:t></a:t>
            </a:r>
            <a:r>
              <a:rPr lang="en-US" sz="1000" dirty="0">
                <a:solidFill>
                  <a:schemeClr val="bg1"/>
                </a:solidFill>
              </a:rPr>
              <a:t>g/wk] 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+ ribavirin [</a:t>
            </a:r>
            <a:r>
              <a:rPr lang="en-US" sz="1000" dirty="0" smtClean="0">
                <a:solidFill>
                  <a:schemeClr val="bg1"/>
                </a:solidFill>
              </a:rPr>
              <a:t>1000–1200 mg/day</a:t>
            </a:r>
            <a:r>
              <a:rPr lang="en-US" sz="1000" dirty="0">
                <a:solidFill>
                  <a:schemeClr val="bg1"/>
                </a:solidFill>
              </a:rPr>
              <a:t>])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; </a:t>
            </a:r>
            <a:r>
              <a:rPr lang="en-GB" sz="1000" dirty="0">
                <a:solidFill>
                  <a:schemeClr val="bg1"/>
                </a:solidFill>
              </a:rPr>
              <a:t>TMC24/PR24, TMC435 + PegIFN/RBV for 24 weeks;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US" sz="1000" dirty="0" smtClean="0">
                <a:solidFill>
                  <a:schemeClr val="bg1"/>
                </a:solidFill>
              </a:rPr>
              <a:t>all </a:t>
            </a:r>
            <a:r>
              <a:rPr lang="en-US" sz="1000" dirty="0">
                <a:solidFill>
                  <a:schemeClr val="bg1"/>
                </a:solidFill>
              </a:rPr>
              <a:t>TMC435 doses were administered once-daily;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GB" sz="1000" dirty="0">
                <a:solidFill>
                  <a:schemeClr val="bg1"/>
                </a:solidFill>
              </a:rPr>
              <a:t>Pbo24/PR48, </a:t>
            </a:r>
            <a:r>
              <a:rPr lang="en-GB" sz="1000" dirty="0" smtClean="0">
                <a:solidFill>
                  <a:schemeClr val="bg1"/>
                </a:solidFill>
              </a:rPr>
              <a:t>placebo </a:t>
            </a:r>
            <a:r>
              <a:rPr lang="en-GB" sz="1000" dirty="0">
                <a:solidFill>
                  <a:schemeClr val="bg1"/>
                </a:solidFill>
              </a:rPr>
              <a:t>and PegIFN/RBV for 24 weeks followed by PegIFN/RBV for 24 </a:t>
            </a:r>
            <a:r>
              <a:rPr lang="en-GB" sz="1000" dirty="0" smtClean="0">
                <a:solidFill>
                  <a:schemeClr val="bg1"/>
                </a:solidFill>
              </a:rPr>
              <a:t>weeks</a:t>
            </a:r>
            <a:r>
              <a:rPr lang="nl-BE" sz="1000" dirty="0" smtClean="0">
                <a:solidFill>
                  <a:schemeClr val="bg1"/>
                </a:solidFill>
                <a:cs typeface="Arial" charset="0"/>
              </a:rPr>
              <a:t>; SE, standard error; </a:t>
            </a:r>
            <a:r>
              <a:rPr lang="en-US" sz="1000" dirty="0" smtClean="0">
                <a:solidFill>
                  <a:schemeClr val="bg1"/>
                </a:solidFill>
                <a:cs typeface="Arial" charset="0"/>
              </a:rPr>
              <a:t>to convert from bilirubin </a:t>
            </a:r>
            <a:r>
              <a:rPr lang="en-US" sz="1000" dirty="0" smtClean="0">
                <a:solidFill>
                  <a:schemeClr val="bg1"/>
                </a:solidFill>
                <a:cs typeface="Arial" charset="0"/>
                <a:sym typeface="Symbol"/>
              </a:rPr>
              <a:t></a:t>
            </a:r>
            <a:r>
              <a:rPr lang="en-US" sz="1000" dirty="0" smtClean="0">
                <a:solidFill>
                  <a:schemeClr val="bg1"/>
                </a:solidFill>
                <a:cs typeface="Arial" charset="0"/>
              </a:rPr>
              <a:t>mol/L to mg/</a:t>
            </a:r>
            <a:r>
              <a:rPr lang="en-US" sz="1000" dirty="0" err="1" smtClean="0">
                <a:solidFill>
                  <a:schemeClr val="bg1"/>
                </a:solidFill>
                <a:cs typeface="Arial" charset="0"/>
              </a:rPr>
              <a:t>dL</a:t>
            </a:r>
            <a:r>
              <a:rPr lang="en-US" sz="1000" dirty="0" smtClean="0">
                <a:solidFill>
                  <a:schemeClr val="bg1"/>
                </a:solidFill>
                <a:cs typeface="Arial" charset="0"/>
              </a:rPr>
              <a:t>, divide by 17.1</a:t>
            </a:r>
            <a:endParaRPr lang="nl-BE" sz="1000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27" name="Rectangle 17"/>
          <p:cNvSpPr txBox="1">
            <a:spLocks noChangeArrowheads="1"/>
          </p:cNvSpPr>
          <p:nvPr/>
        </p:nvSpPr>
        <p:spPr bwMode="auto">
          <a:xfrm>
            <a:off x="0" y="124278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ts val="3200"/>
              </a:lnSpc>
            </a:pPr>
            <a:r>
              <a:rPr lang="en-US" sz="28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PILLAR Week 24 Analysis: Laboratory</a:t>
            </a:r>
          </a:p>
          <a:p>
            <a:pPr lvl="0" algn="ctr">
              <a:lnSpc>
                <a:spcPts val="3200"/>
              </a:lnSpc>
            </a:pPr>
            <a:r>
              <a:rPr lang="en-US" sz="28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Parameters, Bilirubin Over Time</a:t>
            </a:r>
          </a:p>
        </p:txBody>
      </p:sp>
      <p:cxnSp>
        <p:nvCxnSpPr>
          <p:cNvPr id="452" name="Straight Connector 18"/>
          <p:cNvCxnSpPr>
            <a:cxnSpLocks noChangeShapeType="1"/>
          </p:cNvCxnSpPr>
          <p:nvPr/>
        </p:nvCxnSpPr>
        <p:spPr bwMode="auto">
          <a:xfrm rot="10800000">
            <a:off x="1984375" y="2581275"/>
            <a:ext cx="61913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453" name="TextBox 36"/>
          <p:cNvSpPr txBox="1">
            <a:spLocks noChangeArrowheads="1"/>
          </p:cNvSpPr>
          <p:nvPr/>
        </p:nvSpPr>
        <p:spPr bwMode="auto">
          <a:xfrm>
            <a:off x="1621575" y="2416175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30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454" name="Straight Connector 18"/>
          <p:cNvCxnSpPr>
            <a:cxnSpLocks noChangeShapeType="1"/>
          </p:cNvCxnSpPr>
          <p:nvPr/>
        </p:nvCxnSpPr>
        <p:spPr bwMode="auto">
          <a:xfrm rot="10800000">
            <a:off x="1984375" y="3078163"/>
            <a:ext cx="61913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455" name="TextBox 36"/>
          <p:cNvSpPr txBox="1">
            <a:spLocks noChangeArrowheads="1"/>
          </p:cNvSpPr>
          <p:nvPr/>
        </p:nvSpPr>
        <p:spPr bwMode="auto">
          <a:xfrm>
            <a:off x="1621575" y="2906713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25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456" name="Straight Connector 18"/>
          <p:cNvCxnSpPr>
            <a:cxnSpLocks noChangeShapeType="1"/>
          </p:cNvCxnSpPr>
          <p:nvPr/>
        </p:nvCxnSpPr>
        <p:spPr bwMode="auto">
          <a:xfrm rot="10800000">
            <a:off x="1984375" y="3582988"/>
            <a:ext cx="61913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457" name="TextBox 36"/>
          <p:cNvSpPr txBox="1">
            <a:spLocks noChangeArrowheads="1"/>
          </p:cNvSpPr>
          <p:nvPr/>
        </p:nvSpPr>
        <p:spPr bwMode="auto">
          <a:xfrm>
            <a:off x="1621575" y="3424238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20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458" name="Straight Connector 18"/>
          <p:cNvCxnSpPr>
            <a:cxnSpLocks noChangeShapeType="1"/>
          </p:cNvCxnSpPr>
          <p:nvPr/>
        </p:nvCxnSpPr>
        <p:spPr bwMode="auto">
          <a:xfrm rot="10800000">
            <a:off x="1984375" y="4084638"/>
            <a:ext cx="61913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459" name="TextBox 36"/>
          <p:cNvSpPr txBox="1">
            <a:spLocks noChangeArrowheads="1"/>
          </p:cNvSpPr>
          <p:nvPr/>
        </p:nvSpPr>
        <p:spPr bwMode="auto">
          <a:xfrm>
            <a:off x="1621575" y="3925888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15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460" name="Straight Connector 18"/>
          <p:cNvCxnSpPr>
            <a:cxnSpLocks noChangeShapeType="1"/>
          </p:cNvCxnSpPr>
          <p:nvPr/>
        </p:nvCxnSpPr>
        <p:spPr bwMode="auto">
          <a:xfrm rot="10800000">
            <a:off x="1984375" y="4589463"/>
            <a:ext cx="61913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461" name="TextBox 36"/>
          <p:cNvSpPr txBox="1">
            <a:spLocks noChangeArrowheads="1"/>
          </p:cNvSpPr>
          <p:nvPr/>
        </p:nvSpPr>
        <p:spPr bwMode="auto">
          <a:xfrm>
            <a:off x="1621575" y="4430713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10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462" name="Straight Connector 18"/>
          <p:cNvCxnSpPr>
            <a:cxnSpLocks noChangeShapeType="1"/>
          </p:cNvCxnSpPr>
          <p:nvPr/>
        </p:nvCxnSpPr>
        <p:spPr bwMode="auto">
          <a:xfrm rot="10800000">
            <a:off x="1984375" y="5091113"/>
            <a:ext cx="61913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463" name="TextBox 36"/>
          <p:cNvSpPr txBox="1">
            <a:spLocks noChangeArrowheads="1"/>
          </p:cNvSpPr>
          <p:nvPr/>
        </p:nvSpPr>
        <p:spPr bwMode="auto">
          <a:xfrm>
            <a:off x="1720961" y="4932363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5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464" name="Straight Connector 18"/>
          <p:cNvCxnSpPr>
            <a:cxnSpLocks noChangeShapeType="1"/>
          </p:cNvCxnSpPr>
          <p:nvPr/>
        </p:nvCxnSpPr>
        <p:spPr bwMode="auto">
          <a:xfrm rot="10800000">
            <a:off x="1984375" y="5611813"/>
            <a:ext cx="61913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465" name="TextBox 36"/>
          <p:cNvSpPr txBox="1">
            <a:spLocks noChangeArrowheads="1"/>
          </p:cNvSpPr>
          <p:nvPr/>
        </p:nvSpPr>
        <p:spPr bwMode="auto">
          <a:xfrm>
            <a:off x="1720961" y="5453063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66" name="Line 25"/>
          <p:cNvSpPr>
            <a:spLocks noChangeShapeType="1"/>
          </p:cNvSpPr>
          <p:nvPr/>
        </p:nvSpPr>
        <p:spPr bwMode="auto">
          <a:xfrm>
            <a:off x="2157413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67" name="Line 29"/>
          <p:cNvSpPr>
            <a:spLocks noChangeShapeType="1"/>
          </p:cNvSpPr>
          <p:nvPr/>
        </p:nvSpPr>
        <p:spPr bwMode="auto">
          <a:xfrm>
            <a:off x="2049463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68" name="Line 30"/>
          <p:cNvSpPr>
            <a:spLocks noChangeShapeType="1"/>
          </p:cNvSpPr>
          <p:nvPr/>
        </p:nvSpPr>
        <p:spPr bwMode="auto">
          <a:xfrm>
            <a:off x="3081338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69" name="Line 33"/>
          <p:cNvSpPr>
            <a:spLocks noChangeShapeType="1"/>
          </p:cNvSpPr>
          <p:nvPr/>
        </p:nvSpPr>
        <p:spPr bwMode="auto">
          <a:xfrm>
            <a:off x="4957763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70" name="Line 35"/>
          <p:cNvSpPr>
            <a:spLocks noChangeShapeType="1"/>
          </p:cNvSpPr>
          <p:nvPr/>
        </p:nvSpPr>
        <p:spPr bwMode="auto">
          <a:xfrm>
            <a:off x="6818313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71" name="Line 36"/>
          <p:cNvSpPr>
            <a:spLocks noChangeShapeType="1"/>
          </p:cNvSpPr>
          <p:nvPr/>
        </p:nvSpPr>
        <p:spPr bwMode="auto">
          <a:xfrm>
            <a:off x="7770813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72" name="TextBox 36"/>
          <p:cNvSpPr txBox="1">
            <a:spLocks noChangeArrowheads="1"/>
          </p:cNvSpPr>
          <p:nvPr/>
        </p:nvSpPr>
        <p:spPr bwMode="auto">
          <a:xfrm>
            <a:off x="7574331" y="5694363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24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73" name="TextBox 36"/>
          <p:cNvSpPr txBox="1">
            <a:spLocks noChangeArrowheads="1"/>
          </p:cNvSpPr>
          <p:nvPr/>
        </p:nvSpPr>
        <p:spPr bwMode="auto">
          <a:xfrm>
            <a:off x="6621831" y="5694363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74" name="TextBox 36"/>
          <p:cNvSpPr txBox="1">
            <a:spLocks noChangeArrowheads="1"/>
          </p:cNvSpPr>
          <p:nvPr/>
        </p:nvSpPr>
        <p:spPr bwMode="auto">
          <a:xfrm>
            <a:off x="4767631" y="5694363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12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75" name="TextBox 36"/>
          <p:cNvSpPr txBox="1">
            <a:spLocks noChangeArrowheads="1"/>
          </p:cNvSpPr>
          <p:nvPr/>
        </p:nvSpPr>
        <p:spPr bwMode="auto">
          <a:xfrm>
            <a:off x="2936930" y="5694363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4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76" name="TextBox 36"/>
          <p:cNvSpPr txBox="1">
            <a:spLocks noChangeArrowheads="1"/>
          </p:cNvSpPr>
          <p:nvPr/>
        </p:nvSpPr>
        <p:spPr bwMode="auto">
          <a:xfrm>
            <a:off x="2013005" y="5694363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77" name="TextBox 36"/>
          <p:cNvSpPr txBox="1">
            <a:spLocks noChangeArrowheads="1"/>
          </p:cNvSpPr>
          <p:nvPr/>
        </p:nvSpPr>
        <p:spPr bwMode="auto">
          <a:xfrm rot="16200000">
            <a:off x="-638338" y="3746638"/>
            <a:ext cx="346795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600" b="1" dirty="0">
                <a:solidFill>
                  <a:schemeClr val="tx2"/>
                </a:solidFill>
              </a:rPr>
              <a:t>Mean (+/- SE) </a:t>
            </a:r>
            <a:r>
              <a:rPr lang="en-GB" sz="1600" b="1" dirty="0" smtClean="0">
                <a:solidFill>
                  <a:schemeClr val="tx2"/>
                </a:solidFill>
              </a:rPr>
              <a:t>values </a:t>
            </a:r>
            <a:r>
              <a:rPr lang="en-GB" sz="1600" b="1" dirty="0">
                <a:solidFill>
                  <a:schemeClr val="tx2"/>
                </a:solidFill>
              </a:rPr>
              <a:t>of </a:t>
            </a:r>
            <a:r>
              <a:rPr lang="en-GB" sz="1600" b="1" dirty="0" smtClean="0">
                <a:solidFill>
                  <a:schemeClr val="tx2"/>
                </a:solidFill>
              </a:rPr>
              <a:t>bilirubin </a:t>
            </a:r>
            <a:r>
              <a:rPr lang="en-GB" sz="1600" b="1" dirty="0">
                <a:solidFill>
                  <a:schemeClr val="tx2"/>
                </a:solidFill>
              </a:rPr>
              <a:t>(</a:t>
            </a:r>
            <a:r>
              <a:rPr lang="el-GR" sz="1600" b="1" dirty="0">
                <a:solidFill>
                  <a:schemeClr val="tx2"/>
                </a:solidFill>
              </a:rPr>
              <a:t>μ</a:t>
            </a:r>
            <a:r>
              <a:rPr lang="en-GB" sz="1600" b="1" dirty="0">
                <a:solidFill>
                  <a:schemeClr val="tx2"/>
                </a:solidFill>
              </a:rPr>
              <a:t>mol/L)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478" name="TextBox 36"/>
          <p:cNvSpPr txBox="1">
            <a:spLocks noChangeArrowheads="1"/>
          </p:cNvSpPr>
          <p:nvPr/>
        </p:nvSpPr>
        <p:spPr bwMode="auto">
          <a:xfrm>
            <a:off x="2057401" y="6018213"/>
            <a:ext cx="58245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600" b="1" dirty="0">
                <a:solidFill>
                  <a:schemeClr val="tx2"/>
                </a:solidFill>
              </a:rPr>
              <a:t>Week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479" name="Freeform 5"/>
          <p:cNvSpPr>
            <a:spLocks/>
          </p:cNvSpPr>
          <p:nvPr/>
        </p:nvSpPr>
        <p:spPr bwMode="auto">
          <a:xfrm>
            <a:off x="2043113" y="2573338"/>
            <a:ext cx="5734050" cy="3038475"/>
          </a:xfrm>
          <a:custGeom>
            <a:avLst/>
            <a:gdLst>
              <a:gd name="T0" fmla="*/ 0 w 3612"/>
              <a:gd name="T1" fmla="*/ 0 h 1914"/>
              <a:gd name="T2" fmla="*/ 0 w 3612"/>
              <a:gd name="T3" fmla="*/ 3038475 h 1914"/>
              <a:gd name="T4" fmla="*/ 5734050 w 3612"/>
              <a:gd name="T5" fmla="*/ 3038475 h 1914"/>
              <a:gd name="T6" fmla="*/ 0 60000 65536"/>
              <a:gd name="T7" fmla="*/ 0 60000 65536"/>
              <a:gd name="T8" fmla="*/ 0 60000 65536"/>
              <a:gd name="T9" fmla="*/ 0 w 3612"/>
              <a:gd name="T10" fmla="*/ 0 h 1914"/>
              <a:gd name="T11" fmla="*/ 3612 w 3612"/>
              <a:gd name="T12" fmla="*/ 1914 h 19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12" h="1914">
                <a:moveTo>
                  <a:pt x="0" y="0"/>
                </a:moveTo>
                <a:lnTo>
                  <a:pt x="0" y="1914"/>
                </a:lnTo>
                <a:lnTo>
                  <a:pt x="3612" y="1914"/>
                </a:lnTo>
              </a:path>
            </a:pathLst>
          </a:custGeom>
          <a:noFill/>
          <a:ln w="19050" cap="flat" cmpd="sng">
            <a:solidFill>
              <a:srgbClr val="002776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80" name="Line 25"/>
          <p:cNvSpPr>
            <a:spLocks noChangeShapeType="1"/>
          </p:cNvSpPr>
          <p:nvPr/>
        </p:nvSpPr>
        <p:spPr bwMode="auto">
          <a:xfrm>
            <a:off x="2384425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81" name="TextBox 36"/>
          <p:cNvSpPr txBox="1">
            <a:spLocks noChangeArrowheads="1"/>
          </p:cNvSpPr>
          <p:nvPr/>
        </p:nvSpPr>
        <p:spPr bwMode="auto">
          <a:xfrm>
            <a:off x="2240018" y="5694363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82" name="Line 25"/>
          <p:cNvSpPr>
            <a:spLocks noChangeShapeType="1"/>
          </p:cNvSpPr>
          <p:nvPr/>
        </p:nvSpPr>
        <p:spPr bwMode="auto">
          <a:xfrm>
            <a:off x="2619375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83" name="TextBox 36"/>
          <p:cNvSpPr txBox="1">
            <a:spLocks noChangeArrowheads="1"/>
          </p:cNvSpPr>
          <p:nvPr/>
        </p:nvSpPr>
        <p:spPr bwMode="auto">
          <a:xfrm>
            <a:off x="2474968" y="5694363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84" name="Line 30"/>
          <p:cNvSpPr>
            <a:spLocks noChangeShapeType="1"/>
          </p:cNvSpPr>
          <p:nvPr/>
        </p:nvSpPr>
        <p:spPr bwMode="auto">
          <a:xfrm>
            <a:off x="3549650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85" name="TextBox 36"/>
          <p:cNvSpPr txBox="1">
            <a:spLocks noChangeArrowheads="1"/>
          </p:cNvSpPr>
          <p:nvPr/>
        </p:nvSpPr>
        <p:spPr bwMode="auto">
          <a:xfrm>
            <a:off x="3405243" y="5694363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6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86" name="Line 30"/>
          <p:cNvSpPr>
            <a:spLocks noChangeShapeType="1"/>
          </p:cNvSpPr>
          <p:nvPr/>
        </p:nvSpPr>
        <p:spPr bwMode="auto">
          <a:xfrm>
            <a:off x="4016375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87" name="TextBox 36"/>
          <p:cNvSpPr txBox="1">
            <a:spLocks noChangeArrowheads="1"/>
          </p:cNvSpPr>
          <p:nvPr/>
        </p:nvSpPr>
        <p:spPr bwMode="auto">
          <a:xfrm>
            <a:off x="3871968" y="5694363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8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88" name="Line 33"/>
          <p:cNvSpPr>
            <a:spLocks noChangeShapeType="1"/>
          </p:cNvSpPr>
          <p:nvPr/>
        </p:nvSpPr>
        <p:spPr bwMode="auto">
          <a:xfrm>
            <a:off x="5888038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89" name="TextBox 36"/>
          <p:cNvSpPr txBox="1">
            <a:spLocks noChangeArrowheads="1"/>
          </p:cNvSpPr>
          <p:nvPr/>
        </p:nvSpPr>
        <p:spPr bwMode="auto">
          <a:xfrm>
            <a:off x="5697906" y="5694363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16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566" name="Line 301"/>
          <p:cNvSpPr>
            <a:spLocks noChangeShapeType="1"/>
          </p:cNvSpPr>
          <p:nvPr/>
        </p:nvSpPr>
        <p:spPr bwMode="auto">
          <a:xfrm flipV="1">
            <a:off x="4968875" y="4330700"/>
            <a:ext cx="0" cy="1397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67" name="Line 63"/>
          <p:cNvSpPr>
            <a:spLocks noChangeShapeType="1"/>
          </p:cNvSpPr>
          <p:nvPr/>
        </p:nvSpPr>
        <p:spPr bwMode="auto">
          <a:xfrm>
            <a:off x="4924425" y="43338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69" name="Rectangle 94"/>
          <p:cNvSpPr>
            <a:spLocks noChangeArrowheads="1"/>
          </p:cNvSpPr>
          <p:nvPr/>
        </p:nvSpPr>
        <p:spPr bwMode="auto">
          <a:xfrm>
            <a:off x="4945063" y="4378325"/>
            <a:ext cx="55562" cy="55563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70" name="Line 305"/>
          <p:cNvSpPr>
            <a:spLocks noChangeShapeType="1"/>
          </p:cNvSpPr>
          <p:nvPr/>
        </p:nvSpPr>
        <p:spPr bwMode="auto">
          <a:xfrm flipV="1">
            <a:off x="3998913" y="4343400"/>
            <a:ext cx="0" cy="1397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71" name="Line 63"/>
          <p:cNvSpPr>
            <a:spLocks noChangeShapeType="1"/>
          </p:cNvSpPr>
          <p:nvPr/>
        </p:nvSpPr>
        <p:spPr bwMode="auto">
          <a:xfrm>
            <a:off x="3954463" y="43465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72" name="Line 63"/>
          <p:cNvSpPr>
            <a:spLocks noChangeShapeType="1"/>
          </p:cNvSpPr>
          <p:nvPr/>
        </p:nvSpPr>
        <p:spPr bwMode="auto">
          <a:xfrm>
            <a:off x="3954463" y="44831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73" name="Rectangle 94"/>
          <p:cNvSpPr>
            <a:spLocks noChangeArrowheads="1"/>
          </p:cNvSpPr>
          <p:nvPr/>
        </p:nvSpPr>
        <p:spPr bwMode="auto">
          <a:xfrm>
            <a:off x="3975100" y="4391025"/>
            <a:ext cx="55563" cy="55563"/>
          </a:xfrm>
          <a:prstGeom prst="rect">
            <a:avLst/>
          </a:prstGeom>
          <a:solidFill>
            <a:srgbClr val="00877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74" name="Line 309"/>
          <p:cNvSpPr>
            <a:spLocks noChangeShapeType="1"/>
          </p:cNvSpPr>
          <p:nvPr/>
        </p:nvSpPr>
        <p:spPr bwMode="auto">
          <a:xfrm flipV="1">
            <a:off x="3535363" y="4278313"/>
            <a:ext cx="0" cy="1397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75" name="Line 63"/>
          <p:cNvSpPr>
            <a:spLocks noChangeShapeType="1"/>
          </p:cNvSpPr>
          <p:nvPr/>
        </p:nvSpPr>
        <p:spPr bwMode="auto">
          <a:xfrm>
            <a:off x="3490913" y="428148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76" name="Line 63"/>
          <p:cNvSpPr>
            <a:spLocks noChangeShapeType="1"/>
          </p:cNvSpPr>
          <p:nvPr/>
        </p:nvSpPr>
        <p:spPr bwMode="auto">
          <a:xfrm>
            <a:off x="3490913" y="441801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77" name="Rectangle 94"/>
          <p:cNvSpPr>
            <a:spLocks noChangeArrowheads="1"/>
          </p:cNvSpPr>
          <p:nvPr/>
        </p:nvSpPr>
        <p:spPr bwMode="auto">
          <a:xfrm>
            <a:off x="3511550" y="4325938"/>
            <a:ext cx="55563" cy="55562"/>
          </a:xfrm>
          <a:prstGeom prst="rect">
            <a:avLst/>
          </a:prstGeom>
          <a:solidFill>
            <a:srgbClr val="00877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78" name="Line 313"/>
          <p:cNvSpPr>
            <a:spLocks noChangeShapeType="1"/>
          </p:cNvSpPr>
          <p:nvPr/>
        </p:nvSpPr>
        <p:spPr bwMode="auto">
          <a:xfrm flipV="1">
            <a:off x="3071813" y="4192588"/>
            <a:ext cx="0" cy="1397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79" name="Line 63"/>
          <p:cNvSpPr>
            <a:spLocks noChangeShapeType="1"/>
          </p:cNvSpPr>
          <p:nvPr/>
        </p:nvSpPr>
        <p:spPr bwMode="auto">
          <a:xfrm>
            <a:off x="3027363" y="419576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80" name="Line 63"/>
          <p:cNvSpPr>
            <a:spLocks noChangeShapeType="1"/>
          </p:cNvSpPr>
          <p:nvPr/>
        </p:nvSpPr>
        <p:spPr bwMode="auto">
          <a:xfrm>
            <a:off x="3027363" y="433228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81" name="Rectangle 94"/>
          <p:cNvSpPr>
            <a:spLocks noChangeArrowheads="1"/>
          </p:cNvSpPr>
          <p:nvPr/>
        </p:nvSpPr>
        <p:spPr bwMode="auto">
          <a:xfrm>
            <a:off x="3048000" y="4240213"/>
            <a:ext cx="55563" cy="55562"/>
          </a:xfrm>
          <a:prstGeom prst="rect">
            <a:avLst/>
          </a:prstGeom>
          <a:solidFill>
            <a:srgbClr val="00877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82" name="Line 317"/>
          <p:cNvSpPr>
            <a:spLocks noChangeShapeType="1"/>
          </p:cNvSpPr>
          <p:nvPr/>
        </p:nvSpPr>
        <p:spPr bwMode="auto">
          <a:xfrm flipV="1">
            <a:off x="2609850" y="3941763"/>
            <a:ext cx="0" cy="18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83" name="Line 63"/>
          <p:cNvSpPr>
            <a:spLocks noChangeShapeType="1"/>
          </p:cNvSpPr>
          <p:nvPr/>
        </p:nvSpPr>
        <p:spPr bwMode="auto">
          <a:xfrm>
            <a:off x="2565400" y="39449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84" name="Line 63"/>
          <p:cNvSpPr>
            <a:spLocks noChangeShapeType="1"/>
          </p:cNvSpPr>
          <p:nvPr/>
        </p:nvSpPr>
        <p:spPr bwMode="auto">
          <a:xfrm>
            <a:off x="2565400" y="41227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85" name="Rectangle 94"/>
          <p:cNvSpPr>
            <a:spLocks noChangeArrowheads="1"/>
          </p:cNvSpPr>
          <p:nvPr/>
        </p:nvSpPr>
        <p:spPr bwMode="auto">
          <a:xfrm>
            <a:off x="2582863" y="4005263"/>
            <a:ext cx="55562" cy="55562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86" name="Line 321"/>
          <p:cNvSpPr>
            <a:spLocks noChangeShapeType="1"/>
          </p:cNvSpPr>
          <p:nvPr/>
        </p:nvSpPr>
        <p:spPr bwMode="auto">
          <a:xfrm flipV="1">
            <a:off x="2373313" y="3951288"/>
            <a:ext cx="0" cy="2238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87" name="Line 63"/>
          <p:cNvSpPr>
            <a:spLocks noChangeShapeType="1"/>
          </p:cNvSpPr>
          <p:nvPr/>
        </p:nvSpPr>
        <p:spPr bwMode="auto">
          <a:xfrm>
            <a:off x="2328863" y="395446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88" name="Line 63"/>
          <p:cNvSpPr>
            <a:spLocks noChangeShapeType="1"/>
          </p:cNvSpPr>
          <p:nvPr/>
        </p:nvSpPr>
        <p:spPr bwMode="auto">
          <a:xfrm>
            <a:off x="2328863" y="41719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89" name="Rectangle 94"/>
          <p:cNvSpPr>
            <a:spLocks noChangeArrowheads="1"/>
          </p:cNvSpPr>
          <p:nvPr/>
        </p:nvSpPr>
        <p:spPr bwMode="auto">
          <a:xfrm>
            <a:off x="2346325" y="4033838"/>
            <a:ext cx="55563" cy="55562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90" name="Line 325"/>
          <p:cNvSpPr>
            <a:spLocks noChangeShapeType="1"/>
          </p:cNvSpPr>
          <p:nvPr/>
        </p:nvSpPr>
        <p:spPr bwMode="auto">
          <a:xfrm flipV="1">
            <a:off x="2155825" y="4467225"/>
            <a:ext cx="0" cy="1412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91" name="Line 63"/>
          <p:cNvSpPr>
            <a:spLocks noChangeShapeType="1"/>
          </p:cNvSpPr>
          <p:nvPr/>
        </p:nvSpPr>
        <p:spPr bwMode="auto">
          <a:xfrm>
            <a:off x="2111375" y="44704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92" name="Line 63"/>
          <p:cNvSpPr>
            <a:spLocks noChangeShapeType="1"/>
          </p:cNvSpPr>
          <p:nvPr/>
        </p:nvSpPr>
        <p:spPr bwMode="auto">
          <a:xfrm>
            <a:off x="2111375" y="460692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93" name="Rectangle 94"/>
          <p:cNvSpPr>
            <a:spLocks noChangeArrowheads="1"/>
          </p:cNvSpPr>
          <p:nvPr/>
        </p:nvSpPr>
        <p:spPr bwMode="auto">
          <a:xfrm>
            <a:off x="2128838" y="4505325"/>
            <a:ext cx="55562" cy="55563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cxnSp>
        <p:nvCxnSpPr>
          <p:cNvPr id="600" name="Straight Connector 93"/>
          <p:cNvCxnSpPr>
            <a:cxnSpLocks noChangeShapeType="1"/>
          </p:cNvCxnSpPr>
          <p:nvPr/>
        </p:nvCxnSpPr>
        <p:spPr bwMode="auto">
          <a:xfrm>
            <a:off x="5161434" y="2159788"/>
            <a:ext cx="403225" cy="0"/>
          </a:xfrm>
          <a:prstGeom prst="line">
            <a:avLst/>
          </a:prstGeom>
          <a:noFill/>
          <a:ln w="25400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</p:cxnSp>
      <p:sp>
        <p:nvSpPr>
          <p:cNvPr id="603" name="Rectangle 96"/>
          <p:cNvSpPr>
            <a:spLocks noChangeArrowheads="1"/>
          </p:cNvSpPr>
          <p:nvPr/>
        </p:nvSpPr>
        <p:spPr bwMode="auto">
          <a:xfrm>
            <a:off x="5309072" y="2105813"/>
            <a:ext cx="107950" cy="107950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06" name="Rectangle 395"/>
          <p:cNvSpPr>
            <a:spLocks noChangeArrowheads="1"/>
          </p:cNvSpPr>
          <p:nvPr/>
        </p:nvSpPr>
        <p:spPr bwMode="auto">
          <a:xfrm>
            <a:off x="5089978" y="1928586"/>
            <a:ext cx="3856038" cy="866775"/>
          </a:xfrm>
          <a:prstGeom prst="rect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07" name="Rectangle 79"/>
          <p:cNvSpPr>
            <a:spLocks noChangeArrowheads="1"/>
          </p:cNvSpPr>
          <p:nvPr/>
        </p:nvSpPr>
        <p:spPr bwMode="auto">
          <a:xfrm>
            <a:off x="5587686" y="2009071"/>
            <a:ext cx="11620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200" b="1" dirty="0">
                <a:solidFill>
                  <a:schemeClr val="tx2"/>
                </a:solidFill>
              </a:rPr>
              <a:t>Pbo24/PR48</a:t>
            </a:r>
          </a:p>
          <a:p>
            <a:pPr eaLnBrk="0" hangingPunct="0"/>
            <a:r>
              <a:rPr lang="en-GB" sz="1200" b="1" dirty="0">
                <a:solidFill>
                  <a:schemeClr val="tx2"/>
                </a:solidFill>
              </a:rPr>
              <a:t>TMC 75 mg</a:t>
            </a:r>
          </a:p>
          <a:p>
            <a:pPr eaLnBrk="0" hangingPunct="0"/>
            <a:r>
              <a:rPr lang="en-GB" sz="1200" b="1" dirty="0">
                <a:solidFill>
                  <a:schemeClr val="tx2"/>
                </a:solidFill>
              </a:rPr>
              <a:t>TMC 150 mg</a:t>
            </a:r>
            <a:endParaRPr lang="en-US" sz="1200" b="1" dirty="0">
              <a:solidFill>
                <a:schemeClr val="tx2"/>
              </a:solidFill>
            </a:endParaRPr>
          </a:p>
        </p:txBody>
      </p:sp>
      <p:cxnSp>
        <p:nvCxnSpPr>
          <p:cNvPr id="608" name="Straight Connector 81"/>
          <p:cNvCxnSpPr>
            <a:cxnSpLocks noChangeShapeType="1"/>
          </p:cNvCxnSpPr>
          <p:nvPr/>
        </p:nvCxnSpPr>
        <p:spPr bwMode="auto">
          <a:xfrm>
            <a:off x="5151909" y="2337588"/>
            <a:ext cx="403225" cy="0"/>
          </a:xfrm>
          <a:prstGeom prst="line">
            <a:avLst/>
          </a:prstGeom>
          <a:noFill/>
          <a:ln w="25400" algn="ctr">
            <a:solidFill>
              <a:srgbClr val="00B050"/>
            </a:solidFill>
            <a:round/>
            <a:headEnd/>
            <a:tailEnd/>
          </a:ln>
        </p:spPr>
      </p:cxnSp>
      <p:cxnSp>
        <p:nvCxnSpPr>
          <p:cNvPr id="609" name="Straight Connector 90"/>
          <p:cNvCxnSpPr>
            <a:cxnSpLocks noChangeShapeType="1"/>
          </p:cNvCxnSpPr>
          <p:nvPr/>
        </p:nvCxnSpPr>
        <p:spPr bwMode="auto">
          <a:xfrm>
            <a:off x="5151909" y="2516976"/>
            <a:ext cx="403225" cy="0"/>
          </a:xfrm>
          <a:prstGeom prst="line">
            <a:avLst/>
          </a:prstGeom>
          <a:noFill/>
          <a:ln w="25400" algn="ctr">
            <a:solidFill>
              <a:srgbClr val="00B050"/>
            </a:solidFill>
            <a:prstDash val="sysDash"/>
            <a:round/>
            <a:headEnd/>
            <a:tailEnd/>
          </a:ln>
        </p:spPr>
      </p:cxnSp>
      <p:sp>
        <p:nvSpPr>
          <p:cNvPr id="610" name="Rectangle 94"/>
          <p:cNvSpPr>
            <a:spLocks noChangeArrowheads="1"/>
          </p:cNvSpPr>
          <p:nvPr/>
        </p:nvSpPr>
        <p:spPr bwMode="auto">
          <a:xfrm>
            <a:off x="5299547" y="2283613"/>
            <a:ext cx="107950" cy="107950"/>
          </a:xfrm>
          <a:prstGeom prst="rect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11" name="Oval 97"/>
          <p:cNvSpPr>
            <a:spLocks noChangeArrowheads="1"/>
          </p:cNvSpPr>
          <p:nvPr/>
        </p:nvSpPr>
        <p:spPr bwMode="auto">
          <a:xfrm>
            <a:off x="5294784" y="2463001"/>
            <a:ext cx="117475" cy="115888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12" name="Freeform 340"/>
          <p:cNvSpPr>
            <a:spLocks/>
          </p:cNvSpPr>
          <p:nvPr/>
        </p:nvSpPr>
        <p:spPr bwMode="auto">
          <a:xfrm>
            <a:off x="2166938" y="4125913"/>
            <a:ext cx="2805112" cy="496887"/>
          </a:xfrm>
          <a:custGeom>
            <a:avLst/>
            <a:gdLst>
              <a:gd name="T0" fmla="*/ 1767 w 1767"/>
              <a:gd name="T1" fmla="*/ 175 h 313"/>
              <a:gd name="T2" fmla="*/ 1173 w 1767"/>
              <a:gd name="T3" fmla="*/ 163 h 313"/>
              <a:gd name="T4" fmla="*/ 868 w 1767"/>
              <a:gd name="T5" fmla="*/ 163 h 313"/>
              <a:gd name="T6" fmla="*/ 577 w 1767"/>
              <a:gd name="T7" fmla="*/ 108 h 313"/>
              <a:gd name="T8" fmla="*/ 285 w 1767"/>
              <a:gd name="T9" fmla="*/ 39 h 313"/>
              <a:gd name="T10" fmla="*/ 136 w 1767"/>
              <a:gd name="T11" fmla="*/ 0 h 313"/>
              <a:gd name="T12" fmla="*/ 0 w 1767"/>
              <a:gd name="T13" fmla="*/ 313 h 31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67"/>
              <a:gd name="T22" fmla="*/ 0 h 313"/>
              <a:gd name="T23" fmla="*/ 1767 w 1767"/>
              <a:gd name="T24" fmla="*/ 313 h 31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67" h="313">
                <a:moveTo>
                  <a:pt x="1767" y="175"/>
                </a:moveTo>
                <a:lnTo>
                  <a:pt x="1173" y="163"/>
                </a:lnTo>
                <a:lnTo>
                  <a:pt x="868" y="163"/>
                </a:lnTo>
                <a:lnTo>
                  <a:pt x="577" y="108"/>
                </a:lnTo>
                <a:lnTo>
                  <a:pt x="285" y="39"/>
                </a:lnTo>
                <a:lnTo>
                  <a:pt x="136" y="0"/>
                </a:lnTo>
                <a:lnTo>
                  <a:pt x="0" y="313"/>
                </a:lnTo>
              </a:path>
            </a:pathLst>
          </a:custGeom>
          <a:noFill/>
          <a:ln w="25400" cap="flat" cmpd="sng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13" name="Line 342"/>
          <p:cNvSpPr>
            <a:spLocks noChangeShapeType="1"/>
          </p:cNvSpPr>
          <p:nvPr/>
        </p:nvSpPr>
        <p:spPr bwMode="auto">
          <a:xfrm flipV="1">
            <a:off x="2170113" y="4562475"/>
            <a:ext cx="0" cy="79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14" name="Line 63"/>
          <p:cNvSpPr>
            <a:spLocks noChangeShapeType="1"/>
          </p:cNvSpPr>
          <p:nvPr/>
        </p:nvSpPr>
        <p:spPr bwMode="auto">
          <a:xfrm>
            <a:off x="2125663" y="45656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15" name="Line 63"/>
          <p:cNvSpPr>
            <a:spLocks noChangeShapeType="1"/>
          </p:cNvSpPr>
          <p:nvPr/>
        </p:nvSpPr>
        <p:spPr bwMode="auto">
          <a:xfrm>
            <a:off x="2125663" y="464978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16" name="Rectangle 94"/>
          <p:cNvSpPr>
            <a:spLocks noChangeArrowheads="1"/>
          </p:cNvSpPr>
          <p:nvPr/>
        </p:nvSpPr>
        <p:spPr bwMode="auto">
          <a:xfrm>
            <a:off x="2143125" y="4581525"/>
            <a:ext cx="55563" cy="55563"/>
          </a:xfrm>
          <a:prstGeom prst="rect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17" name="Line 346"/>
          <p:cNvSpPr>
            <a:spLocks noChangeShapeType="1"/>
          </p:cNvSpPr>
          <p:nvPr/>
        </p:nvSpPr>
        <p:spPr bwMode="auto">
          <a:xfrm flipV="1">
            <a:off x="2386013" y="4124325"/>
            <a:ext cx="0" cy="79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18" name="Line 63"/>
          <p:cNvSpPr>
            <a:spLocks noChangeShapeType="1"/>
          </p:cNvSpPr>
          <p:nvPr/>
        </p:nvSpPr>
        <p:spPr bwMode="auto">
          <a:xfrm>
            <a:off x="2341563" y="40973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19" name="Line 63"/>
          <p:cNvSpPr>
            <a:spLocks noChangeShapeType="1"/>
          </p:cNvSpPr>
          <p:nvPr/>
        </p:nvSpPr>
        <p:spPr bwMode="auto">
          <a:xfrm>
            <a:off x="2341563" y="42116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20" name="Rectangle 94"/>
          <p:cNvSpPr>
            <a:spLocks noChangeArrowheads="1"/>
          </p:cNvSpPr>
          <p:nvPr/>
        </p:nvSpPr>
        <p:spPr bwMode="auto">
          <a:xfrm>
            <a:off x="2359025" y="4114800"/>
            <a:ext cx="55563" cy="55563"/>
          </a:xfrm>
          <a:prstGeom prst="rect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21" name="Line 350"/>
          <p:cNvSpPr>
            <a:spLocks noChangeShapeType="1"/>
          </p:cNvSpPr>
          <p:nvPr/>
        </p:nvSpPr>
        <p:spPr bwMode="auto">
          <a:xfrm flipV="1">
            <a:off x="2617788" y="4154488"/>
            <a:ext cx="0" cy="79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22" name="Line 63"/>
          <p:cNvSpPr>
            <a:spLocks noChangeShapeType="1"/>
          </p:cNvSpPr>
          <p:nvPr/>
        </p:nvSpPr>
        <p:spPr bwMode="auto">
          <a:xfrm>
            <a:off x="2573338" y="415766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23" name="Line 63"/>
          <p:cNvSpPr>
            <a:spLocks noChangeShapeType="1"/>
          </p:cNvSpPr>
          <p:nvPr/>
        </p:nvSpPr>
        <p:spPr bwMode="auto">
          <a:xfrm>
            <a:off x="2573338" y="42418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24" name="Rectangle 94"/>
          <p:cNvSpPr>
            <a:spLocks noChangeArrowheads="1"/>
          </p:cNvSpPr>
          <p:nvPr/>
        </p:nvSpPr>
        <p:spPr bwMode="auto">
          <a:xfrm>
            <a:off x="2590800" y="4173538"/>
            <a:ext cx="55563" cy="55562"/>
          </a:xfrm>
          <a:prstGeom prst="rect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25" name="Line 354"/>
          <p:cNvSpPr>
            <a:spLocks noChangeShapeType="1"/>
          </p:cNvSpPr>
          <p:nvPr/>
        </p:nvSpPr>
        <p:spPr bwMode="auto">
          <a:xfrm flipV="1">
            <a:off x="3089275" y="4256088"/>
            <a:ext cx="0" cy="79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26" name="Line 63"/>
          <p:cNvSpPr>
            <a:spLocks noChangeShapeType="1"/>
          </p:cNvSpPr>
          <p:nvPr/>
        </p:nvSpPr>
        <p:spPr bwMode="auto">
          <a:xfrm>
            <a:off x="3044825" y="425926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27" name="Line 63"/>
          <p:cNvSpPr>
            <a:spLocks noChangeShapeType="1"/>
          </p:cNvSpPr>
          <p:nvPr/>
        </p:nvSpPr>
        <p:spPr bwMode="auto">
          <a:xfrm>
            <a:off x="3044825" y="43434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28" name="Rectangle 94"/>
          <p:cNvSpPr>
            <a:spLocks noChangeArrowheads="1"/>
          </p:cNvSpPr>
          <p:nvPr/>
        </p:nvSpPr>
        <p:spPr bwMode="auto">
          <a:xfrm>
            <a:off x="3062288" y="4275138"/>
            <a:ext cx="55562" cy="55562"/>
          </a:xfrm>
          <a:prstGeom prst="rect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29" name="Line 358"/>
          <p:cNvSpPr>
            <a:spLocks noChangeShapeType="1"/>
          </p:cNvSpPr>
          <p:nvPr/>
        </p:nvSpPr>
        <p:spPr bwMode="auto">
          <a:xfrm flipV="1">
            <a:off x="3541713" y="4335463"/>
            <a:ext cx="0" cy="79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30" name="Line 63"/>
          <p:cNvSpPr>
            <a:spLocks noChangeShapeType="1"/>
          </p:cNvSpPr>
          <p:nvPr/>
        </p:nvSpPr>
        <p:spPr bwMode="auto">
          <a:xfrm>
            <a:off x="3497263" y="43386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31" name="Line 63"/>
          <p:cNvSpPr>
            <a:spLocks noChangeShapeType="1"/>
          </p:cNvSpPr>
          <p:nvPr/>
        </p:nvSpPr>
        <p:spPr bwMode="auto">
          <a:xfrm>
            <a:off x="3497263" y="44227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32" name="Rectangle 94"/>
          <p:cNvSpPr>
            <a:spLocks noChangeArrowheads="1"/>
          </p:cNvSpPr>
          <p:nvPr/>
        </p:nvSpPr>
        <p:spPr bwMode="auto">
          <a:xfrm>
            <a:off x="3512344" y="4354513"/>
            <a:ext cx="55563" cy="55562"/>
          </a:xfrm>
          <a:prstGeom prst="rect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33" name="Line 362"/>
          <p:cNvSpPr>
            <a:spLocks noChangeShapeType="1"/>
          </p:cNvSpPr>
          <p:nvPr/>
        </p:nvSpPr>
        <p:spPr bwMode="auto">
          <a:xfrm flipV="1">
            <a:off x="4003675" y="4335463"/>
            <a:ext cx="0" cy="79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34" name="Line 63"/>
          <p:cNvSpPr>
            <a:spLocks noChangeShapeType="1"/>
          </p:cNvSpPr>
          <p:nvPr/>
        </p:nvSpPr>
        <p:spPr bwMode="auto">
          <a:xfrm>
            <a:off x="3959225" y="43386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35" name="Line 63"/>
          <p:cNvSpPr>
            <a:spLocks noChangeShapeType="1"/>
          </p:cNvSpPr>
          <p:nvPr/>
        </p:nvSpPr>
        <p:spPr bwMode="auto">
          <a:xfrm>
            <a:off x="3959225" y="44227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36" name="Rectangle 94"/>
          <p:cNvSpPr>
            <a:spLocks noChangeArrowheads="1"/>
          </p:cNvSpPr>
          <p:nvPr/>
        </p:nvSpPr>
        <p:spPr bwMode="auto">
          <a:xfrm>
            <a:off x="3976688" y="4354513"/>
            <a:ext cx="55562" cy="55562"/>
          </a:xfrm>
          <a:prstGeom prst="rect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37" name="Line 366"/>
          <p:cNvSpPr>
            <a:spLocks noChangeShapeType="1"/>
          </p:cNvSpPr>
          <p:nvPr/>
        </p:nvSpPr>
        <p:spPr bwMode="auto">
          <a:xfrm flipV="1">
            <a:off x="4986338" y="4352925"/>
            <a:ext cx="0" cy="79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38" name="Line 63"/>
          <p:cNvSpPr>
            <a:spLocks noChangeShapeType="1"/>
          </p:cNvSpPr>
          <p:nvPr/>
        </p:nvSpPr>
        <p:spPr bwMode="auto">
          <a:xfrm>
            <a:off x="4941888" y="43561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39" name="Line 63"/>
          <p:cNvSpPr>
            <a:spLocks noChangeShapeType="1"/>
          </p:cNvSpPr>
          <p:nvPr/>
        </p:nvSpPr>
        <p:spPr bwMode="auto">
          <a:xfrm>
            <a:off x="4941888" y="44402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43" name="Freeform 376"/>
          <p:cNvSpPr>
            <a:spLocks/>
          </p:cNvSpPr>
          <p:nvPr/>
        </p:nvSpPr>
        <p:spPr bwMode="auto">
          <a:xfrm>
            <a:off x="2173288" y="3522663"/>
            <a:ext cx="2828925" cy="1031875"/>
          </a:xfrm>
          <a:custGeom>
            <a:avLst/>
            <a:gdLst>
              <a:gd name="T0" fmla="*/ 1782 w 1782"/>
              <a:gd name="T1" fmla="*/ 266 h 650"/>
              <a:gd name="T2" fmla="*/ 1170 w 1782"/>
              <a:gd name="T3" fmla="*/ 234 h 650"/>
              <a:gd name="T4" fmla="*/ 882 w 1782"/>
              <a:gd name="T5" fmla="*/ 190 h 650"/>
              <a:gd name="T6" fmla="*/ 584 w 1782"/>
              <a:gd name="T7" fmla="*/ 156 h 650"/>
              <a:gd name="T8" fmla="*/ 294 w 1782"/>
              <a:gd name="T9" fmla="*/ 76 h 650"/>
              <a:gd name="T10" fmla="*/ 144 w 1782"/>
              <a:gd name="T11" fmla="*/ 0 h 650"/>
              <a:gd name="T12" fmla="*/ 0 w 1782"/>
              <a:gd name="T13" fmla="*/ 650 h 65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82"/>
              <a:gd name="T22" fmla="*/ 0 h 650"/>
              <a:gd name="T23" fmla="*/ 1782 w 1782"/>
              <a:gd name="T24" fmla="*/ 650 h 65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82" h="650">
                <a:moveTo>
                  <a:pt x="1782" y="266"/>
                </a:moveTo>
                <a:lnTo>
                  <a:pt x="1170" y="234"/>
                </a:lnTo>
                <a:lnTo>
                  <a:pt x="882" y="190"/>
                </a:lnTo>
                <a:lnTo>
                  <a:pt x="584" y="156"/>
                </a:lnTo>
                <a:lnTo>
                  <a:pt x="294" y="76"/>
                </a:lnTo>
                <a:lnTo>
                  <a:pt x="144" y="0"/>
                </a:lnTo>
                <a:lnTo>
                  <a:pt x="0" y="650"/>
                </a:lnTo>
              </a:path>
            </a:pathLst>
          </a:custGeom>
          <a:noFill/>
          <a:ln w="25400" cap="flat" cmpd="sng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44" name="Line 378"/>
          <p:cNvSpPr>
            <a:spLocks noChangeShapeType="1"/>
          </p:cNvSpPr>
          <p:nvPr/>
        </p:nvSpPr>
        <p:spPr bwMode="auto">
          <a:xfrm flipV="1">
            <a:off x="5002213" y="3859213"/>
            <a:ext cx="0" cy="1984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45" name="Line 63"/>
          <p:cNvSpPr>
            <a:spLocks noChangeShapeType="1"/>
          </p:cNvSpPr>
          <p:nvPr/>
        </p:nvSpPr>
        <p:spPr bwMode="auto">
          <a:xfrm>
            <a:off x="4957763" y="386238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46" name="Line 63"/>
          <p:cNvSpPr>
            <a:spLocks noChangeShapeType="1"/>
          </p:cNvSpPr>
          <p:nvPr/>
        </p:nvSpPr>
        <p:spPr bwMode="auto">
          <a:xfrm>
            <a:off x="4957763" y="40592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47" name="Rectangle 94"/>
          <p:cNvSpPr>
            <a:spLocks noChangeArrowheads="1"/>
          </p:cNvSpPr>
          <p:nvPr/>
        </p:nvSpPr>
        <p:spPr bwMode="auto">
          <a:xfrm>
            <a:off x="4973638" y="3937000"/>
            <a:ext cx="55562" cy="55563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48" name="Line 382"/>
          <p:cNvSpPr>
            <a:spLocks noChangeShapeType="1"/>
          </p:cNvSpPr>
          <p:nvPr/>
        </p:nvSpPr>
        <p:spPr bwMode="auto">
          <a:xfrm flipV="1">
            <a:off x="4033838" y="3794125"/>
            <a:ext cx="0" cy="1984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49" name="Line 63"/>
          <p:cNvSpPr>
            <a:spLocks noChangeShapeType="1"/>
          </p:cNvSpPr>
          <p:nvPr/>
        </p:nvSpPr>
        <p:spPr bwMode="auto">
          <a:xfrm>
            <a:off x="3989388" y="37973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0" name="Line 63"/>
          <p:cNvSpPr>
            <a:spLocks noChangeShapeType="1"/>
          </p:cNvSpPr>
          <p:nvPr/>
        </p:nvSpPr>
        <p:spPr bwMode="auto">
          <a:xfrm>
            <a:off x="3989388" y="39941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1" name="Rectangle 94"/>
          <p:cNvSpPr>
            <a:spLocks noChangeArrowheads="1"/>
          </p:cNvSpPr>
          <p:nvPr/>
        </p:nvSpPr>
        <p:spPr bwMode="auto">
          <a:xfrm>
            <a:off x="4005263" y="3871913"/>
            <a:ext cx="55562" cy="55562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52" name="Line 386"/>
          <p:cNvSpPr>
            <a:spLocks noChangeShapeType="1"/>
          </p:cNvSpPr>
          <p:nvPr/>
        </p:nvSpPr>
        <p:spPr bwMode="auto">
          <a:xfrm flipV="1">
            <a:off x="3570288" y="3727450"/>
            <a:ext cx="0" cy="1857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3" name="Line 63"/>
          <p:cNvSpPr>
            <a:spLocks noChangeShapeType="1"/>
          </p:cNvSpPr>
          <p:nvPr/>
        </p:nvSpPr>
        <p:spPr bwMode="auto">
          <a:xfrm>
            <a:off x="3525838" y="37369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4" name="Line 63"/>
          <p:cNvSpPr>
            <a:spLocks noChangeShapeType="1"/>
          </p:cNvSpPr>
          <p:nvPr/>
        </p:nvSpPr>
        <p:spPr bwMode="auto">
          <a:xfrm>
            <a:off x="3525838" y="39116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" name="Rectangle 94"/>
          <p:cNvSpPr>
            <a:spLocks noChangeArrowheads="1"/>
          </p:cNvSpPr>
          <p:nvPr/>
        </p:nvSpPr>
        <p:spPr bwMode="auto">
          <a:xfrm>
            <a:off x="3541713" y="3805238"/>
            <a:ext cx="55562" cy="55562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56" name="Line 390"/>
          <p:cNvSpPr>
            <a:spLocks noChangeShapeType="1"/>
          </p:cNvSpPr>
          <p:nvPr/>
        </p:nvSpPr>
        <p:spPr bwMode="auto">
          <a:xfrm flipV="1">
            <a:off x="3103563" y="3667125"/>
            <a:ext cx="0" cy="1857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7" name="Line 63"/>
          <p:cNvSpPr>
            <a:spLocks noChangeShapeType="1"/>
          </p:cNvSpPr>
          <p:nvPr/>
        </p:nvSpPr>
        <p:spPr bwMode="auto">
          <a:xfrm>
            <a:off x="3059113" y="36766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8" name="Line 63"/>
          <p:cNvSpPr>
            <a:spLocks noChangeShapeType="1"/>
          </p:cNvSpPr>
          <p:nvPr/>
        </p:nvSpPr>
        <p:spPr bwMode="auto">
          <a:xfrm>
            <a:off x="3059113" y="38512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9" name="Rectangle 94"/>
          <p:cNvSpPr>
            <a:spLocks noChangeArrowheads="1"/>
          </p:cNvSpPr>
          <p:nvPr/>
        </p:nvSpPr>
        <p:spPr bwMode="auto">
          <a:xfrm>
            <a:off x="3074988" y="3744913"/>
            <a:ext cx="55562" cy="55562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60" name="Line 394"/>
          <p:cNvSpPr>
            <a:spLocks noChangeShapeType="1"/>
          </p:cNvSpPr>
          <p:nvPr/>
        </p:nvSpPr>
        <p:spPr bwMode="auto">
          <a:xfrm flipV="1">
            <a:off x="2636838" y="3543300"/>
            <a:ext cx="0" cy="1857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61" name="Line 63"/>
          <p:cNvSpPr>
            <a:spLocks noChangeShapeType="1"/>
          </p:cNvSpPr>
          <p:nvPr/>
        </p:nvSpPr>
        <p:spPr bwMode="auto">
          <a:xfrm>
            <a:off x="2592388" y="355282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62" name="Line 63"/>
          <p:cNvSpPr>
            <a:spLocks noChangeShapeType="1"/>
          </p:cNvSpPr>
          <p:nvPr/>
        </p:nvSpPr>
        <p:spPr bwMode="auto">
          <a:xfrm>
            <a:off x="2592388" y="37274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63" name="Rectangle 94"/>
          <p:cNvSpPr>
            <a:spLocks noChangeArrowheads="1"/>
          </p:cNvSpPr>
          <p:nvPr/>
        </p:nvSpPr>
        <p:spPr bwMode="auto">
          <a:xfrm>
            <a:off x="2608263" y="3621088"/>
            <a:ext cx="55562" cy="55562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64" name="Line 398"/>
          <p:cNvSpPr>
            <a:spLocks noChangeShapeType="1"/>
          </p:cNvSpPr>
          <p:nvPr/>
        </p:nvSpPr>
        <p:spPr bwMode="auto">
          <a:xfrm flipV="1">
            <a:off x="2395538" y="3373438"/>
            <a:ext cx="0" cy="2936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65" name="Line 63"/>
          <p:cNvSpPr>
            <a:spLocks noChangeShapeType="1"/>
          </p:cNvSpPr>
          <p:nvPr/>
        </p:nvSpPr>
        <p:spPr bwMode="auto">
          <a:xfrm>
            <a:off x="2351088" y="33861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66" name="Line 63"/>
          <p:cNvSpPr>
            <a:spLocks noChangeShapeType="1"/>
          </p:cNvSpPr>
          <p:nvPr/>
        </p:nvSpPr>
        <p:spPr bwMode="auto">
          <a:xfrm>
            <a:off x="2351088" y="36655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67" name="Rectangle 94"/>
          <p:cNvSpPr>
            <a:spLocks noChangeArrowheads="1"/>
          </p:cNvSpPr>
          <p:nvPr/>
        </p:nvSpPr>
        <p:spPr bwMode="auto">
          <a:xfrm>
            <a:off x="2366963" y="3508375"/>
            <a:ext cx="55562" cy="55563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cxnSp>
        <p:nvCxnSpPr>
          <p:cNvPr id="668" name="Straight Connector 58"/>
          <p:cNvCxnSpPr>
            <a:cxnSpLocks noChangeShapeType="1"/>
          </p:cNvCxnSpPr>
          <p:nvPr/>
        </p:nvCxnSpPr>
        <p:spPr bwMode="auto">
          <a:xfrm flipV="1">
            <a:off x="2044700" y="3489325"/>
            <a:ext cx="5722938" cy="0"/>
          </a:xfrm>
          <a:prstGeom prst="line">
            <a:avLst/>
          </a:prstGeom>
          <a:noFill/>
          <a:ln w="19050" algn="ctr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669" name="Straight Connector 59"/>
          <p:cNvCxnSpPr>
            <a:cxnSpLocks noChangeShapeType="1"/>
          </p:cNvCxnSpPr>
          <p:nvPr/>
        </p:nvCxnSpPr>
        <p:spPr bwMode="auto">
          <a:xfrm flipV="1">
            <a:off x="2044700" y="5289550"/>
            <a:ext cx="5722938" cy="0"/>
          </a:xfrm>
          <a:prstGeom prst="line">
            <a:avLst/>
          </a:prstGeom>
          <a:noFill/>
          <a:ln w="19050" algn="ctr">
            <a:solidFill>
              <a:srgbClr val="990099"/>
            </a:solidFill>
            <a:round/>
            <a:headEnd/>
            <a:tailEnd/>
          </a:ln>
        </p:spPr>
      </p:cxnSp>
      <p:sp>
        <p:nvSpPr>
          <p:cNvPr id="670" name="Rectangle 21"/>
          <p:cNvSpPr>
            <a:spLocks noChangeArrowheads="1"/>
          </p:cNvSpPr>
          <p:nvPr/>
        </p:nvSpPr>
        <p:spPr bwMode="auto">
          <a:xfrm>
            <a:off x="5478463" y="3054350"/>
            <a:ext cx="238125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/>
          <a:lstStyle/>
          <a:p>
            <a:pPr algn="r" eaLnBrk="0" hangingPunct="0"/>
            <a:r>
              <a:rPr lang="en-GB" sz="1600" b="1" dirty="0">
                <a:solidFill>
                  <a:schemeClr val="tx2"/>
                </a:solidFill>
              </a:rPr>
              <a:t>Upper limit of normal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671" name="Rectangle 21"/>
          <p:cNvSpPr>
            <a:spLocks noChangeArrowheads="1"/>
          </p:cNvSpPr>
          <p:nvPr/>
        </p:nvSpPr>
        <p:spPr bwMode="auto">
          <a:xfrm>
            <a:off x="5487988" y="4883150"/>
            <a:ext cx="238125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/>
          <a:lstStyle/>
          <a:p>
            <a:pPr algn="r" eaLnBrk="0" hangingPunct="0"/>
            <a:r>
              <a:rPr lang="en-GB" sz="1600" b="1" dirty="0">
                <a:solidFill>
                  <a:schemeClr val="tx2"/>
                </a:solidFill>
              </a:rPr>
              <a:t>Lower limit of normal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228" name="Line 63"/>
          <p:cNvSpPr>
            <a:spLocks noChangeShapeType="1"/>
          </p:cNvSpPr>
          <p:nvPr/>
        </p:nvSpPr>
        <p:spPr bwMode="auto">
          <a:xfrm>
            <a:off x="4924425" y="44704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53" name="Freeform 288"/>
          <p:cNvSpPr>
            <a:spLocks/>
          </p:cNvSpPr>
          <p:nvPr/>
        </p:nvSpPr>
        <p:spPr bwMode="auto">
          <a:xfrm>
            <a:off x="2157412" y="4032250"/>
            <a:ext cx="2811299" cy="503238"/>
          </a:xfrm>
          <a:custGeom>
            <a:avLst/>
            <a:gdLst>
              <a:gd name="T0" fmla="*/ 3520 w 3520"/>
              <a:gd name="T1" fmla="*/ 294 h 317"/>
              <a:gd name="T2" fmla="*/ 2958 w 3520"/>
              <a:gd name="T3" fmla="*/ 261 h 317"/>
              <a:gd name="T4" fmla="*/ 2367 w 3520"/>
              <a:gd name="T5" fmla="*/ 291 h 317"/>
              <a:gd name="T6" fmla="*/ 1771 w 3520"/>
              <a:gd name="T7" fmla="*/ 236 h 317"/>
              <a:gd name="T8" fmla="*/ 1167 w 3520"/>
              <a:gd name="T9" fmla="*/ 242 h 317"/>
              <a:gd name="T10" fmla="*/ 870 w 3520"/>
              <a:gd name="T11" fmla="*/ 203 h 317"/>
              <a:gd name="T12" fmla="*/ 574 w 3520"/>
              <a:gd name="T13" fmla="*/ 147 h 317"/>
              <a:gd name="T14" fmla="*/ 280 w 3520"/>
              <a:gd name="T15" fmla="*/ 0 h 317"/>
              <a:gd name="T16" fmla="*/ 139 w 3520"/>
              <a:gd name="T17" fmla="*/ 15 h 317"/>
              <a:gd name="T18" fmla="*/ 0 w 3520"/>
              <a:gd name="T19" fmla="*/ 317 h 3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520"/>
              <a:gd name="T31" fmla="*/ 0 h 317"/>
              <a:gd name="T32" fmla="*/ 3520 w 3520"/>
              <a:gd name="T33" fmla="*/ 317 h 317"/>
              <a:gd name="connsiteX0" fmla="*/ 8403 w 8403"/>
              <a:gd name="connsiteY0" fmla="*/ 8233 h 10000"/>
              <a:gd name="connsiteX1" fmla="*/ 6724 w 8403"/>
              <a:gd name="connsiteY1" fmla="*/ 9180 h 10000"/>
              <a:gd name="connsiteX2" fmla="*/ 5031 w 8403"/>
              <a:gd name="connsiteY2" fmla="*/ 7445 h 10000"/>
              <a:gd name="connsiteX3" fmla="*/ 3315 w 8403"/>
              <a:gd name="connsiteY3" fmla="*/ 7634 h 10000"/>
              <a:gd name="connsiteX4" fmla="*/ 2472 w 8403"/>
              <a:gd name="connsiteY4" fmla="*/ 6404 h 10000"/>
              <a:gd name="connsiteX5" fmla="*/ 1631 w 8403"/>
              <a:gd name="connsiteY5" fmla="*/ 4637 h 10000"/>
              <a:gd name="connsiteX6" fmla="*/ 795 w 8403"/>
              <a:gd name="connsiteY6" fmla="*/ 0 h 10000"/>
              <a:gd name="connsiteX7" fmla="*/ 395 w 8403"/>
              <a:gd name="connsiteY7" fmla="*/ 473 h 10000"/>
              <a:gd name="connsiteX8" fmla="*/ 0 w 8403"/>
              <a:gd name="connsiteY8" fmla="*/ 10000 h 10000"/>
              <a:gd name="connsiteX0" fmla="*/ 8002 w 8002"/>
              <a:gd name="connsiteY0" fmla="*/ 9180 h 10000"/>
              <a:gd name="connsiteX1" fmla="*/ 5987 w 8002"/>
              <a:gd name="connsiteY1" fmla="*/ 7445 h 10000"/>
              <a:gd name="connsiteX2" fmla="*/ 3945 w 8002"/>
              <a:gd name="connsiteY2" fmla="*/ 7634 h 10000"/>
              <a:gd name="connsiteX3" fmla="*/ 2942 w 8002"/>
              <a:gd name="connsiteY3" fmla="*/ 6404 h 10000"/>
              <a:gd name="connsiteX4" fmla="*/ 1941 w 8002"/>
              <a:gd name="connsiteY4" fmla="*/ 4637 h 10000"/>
              <a:gd name="connsiteX5" fmla="*/ 946 w 8002"/>
              <a:gd name="connsiteY5" fmla="*/ 0 h 10000"/>
              <a:gd name="connsiteX6" fmla="*/ 470 w 8002"/>
              <a:gd name="connsiteY6" fmla="*/ 473 h 10000"/>
              <a:gd name="connsiteX7" fmla="*/ 0 w 8002"/>
              <a:gd name="connsiteY7" fmla="*/ 10000 h 10000"/>
              <a:gd name="connsiteX0" fmla="*/ 7482 w 7482"/>
              <a:gd name="connsiteY0" fmla="*/ 7445 h 10000"/>
              <a:gd name="connsiteX1" fmla="*/ 4930 w 7482"/>
              <a:gd name="connsiteY1" fmla="*/ 7634 h 10000"/>
              <a:gd name="connsiteX2" fmla="*/ 3677 w 7482"/>
              <a:gd name="connsiteY2" fmla="*/ 6404 h 10000"/>
              <a:gd name="connsiteX3" fmla="*/ 2426 w 7482"/>
              <a:gd name="connsiteY3" fmla="*/ 4637 h 10000"/>
              <a:gd name="connsiteX4" fmla="*/ 1182 w 7482"/>
              <a:gd name="connsiteY4" fmla="*/ 0 h 10000"/>
              <a:gd name="connsiteX5" fmla="*/ 587 w 7482"/>
              <a:gd name="connsiteY5" fmla="*/ 473 h 10000"/>
              <a:gd name="connsiteX6" fmla="*/ 0 w 7482"/>
              <a:gd name="connsiteY6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" h="10000">
                <a:moveTo>
                  <a:pt x="7482" y="7445"/>
                </a:moveTo>
                <a:lnTo>
                  <a:pt x="4930" y="7634"/>
                </a:lnTo>
                <a:lnTo>
                  <a:pt x="3677" y="6404"/>
                </a:lnTo>
                <a:lnTo>
                  <a:pt x="2426" y="4637"/>
                </a:lnTo>
                <a:lnTo>
                  <a:pt x="1182" y="0"/>
                </a:lnTo>
                <a:lnTo>
                  <a:pt x="587" y="473"/>
                </a:lnTo>
                <a:cubicBezTo>
                  <a:pt x="391" y="3649"/>
                  <a:pt x="196" y="6824"/>
                  <a:pt x="0" y="10000"/>
                </a:cubicBezTo>
              </a:path>
            </a:pathLst>
          </a:custGeom>
          <a:noFill/>
          <a:ln w="25400" cap="flat" cmpd="sng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Freeform 288"/>
          <p:cNvSpPr>
            <a:spLocks/>
          </p:cNvSpPr>
          <p:nvPr/>
        </p:nvSpPr>
        <p:spPr bwMode="auto">
          <a:xfrm>
            <a:off x="2157413" y="4032250"/>
            <a:ext cx="5588000" cy="503238"/>
          </a:xfrm>
          <a:custGeom>
            <a:avLst/>
            <a:gdLst>
              <a:gd name="T0" fmla="*/ 3520 w 3520"/>
              <a:gd name="T1" fmla="*/ 294 h 317"/>
              <a:gd name="T2" fmla="*/ 2958 w 3520"/>
              <a:gd name="T3" fmla="*/ 261 h 317"/>
              <a:gd name="T4" fmla="*/ 2367 w 3520"/>
              <a:gd name="T5" fmla="*/ 291 h 317"/>
              <a:gd name="T6" fmla="*/ 1771 w 3520"/>
              <a:gd name="T7" fmla="*/ 236 h 317"/>
              <a:gd name="T8" fmla="*/ 1167 w 3520"/>
              <a:gd name="T9" fmla="*/ 242 h 317"/>
              <a:gd name="T10" fmla="*/ 870 w 3520"/>
              <a:gd name="T11" fmla="*/ 203 h 317"/>
              <a:gd name="T12" fmla="*/ 574 w 3520"/>
              <a:gd name="T13" fmla="*/ 147 h 317"/>
              <a:gd name="T14" fmla="*/ 280 w 3520"/>
              <a:gd name="T15" fmla="*/ 0 h 317"/>
              <a:gd name="T16" fmla="*/ 139 w 3520"/>
              <a:gd name="T17" fmla="*/ 15 h 317"/>
              <a:gd name="T18" fmla="*/ 0 w 3520"/>
              <a:gd name="T19" fmla="*/ 317 h 3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520"/>
              <a:gd name="T31" fmla="*/ 0 h 317"/>
              <a:gd name="T32" fmla="*/ 3520 w 3520"/>
              <a:gd name="T33" fmla="*/ 317 h 31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520" h="317">
                <a:moveTo>
                  <a:pt x="3520" y="294"/>
                </a:moveTo>
                <a:lnTo>
                  <a:pt x="2958" y="261"/>
                </a:lnTo>
                <a:lnTo>
                  <a:pt x="2367" y="291"/>
                </a:lnTo>
                <a:lnTo>
                  <a:pt x="1771" y="236"/>
                </a:lnTo>
                <a:lnTo>
                  <a:pt x="1167" y="242"/>
                </a:lnTo>
                <a:lnTo>
                  <a:pt x="870" y="203"/>
                </a:lnTo>
                <a:lnTo>
                  <a:pt x="574" y="147"/>
                </a:lnTo>
                <a:lnTo>
                  <a:pt x="280" y="0"/>
                </a:lnTo>
                <a:lnTo>
                  <a:pt x="139" y="15"/>
                </a:lnTo>
                <a:lnTo>
                  <a:pt x="0" y="317"/>
                </a:lnTo>
              </a:path>
            </a:pathLst>
          </a:custGeom>
          <a:noFill/>
          <a:ln w="25400" cap="flat" cmpd="sng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65" name="Rectangle 94"/>
          <p:cNvSpPr>
            <a:spLocks noChangeArrowheads="1"/>
          </p:cNvSpPr>
          <p:nvPr/>
        </p:nvSpPr>
        <p:spPr bwMode="auto">
          <a:xfrm>
            <a:off x="5889625" y="4467225"/>
            <a:ext cx="55563" cy="55563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40" name="Line 370"/>
          <p:cNvSpPr>
            <a:spLocks noChangeShapeType="1"/>
          </p:cNvSpPr>
          <p:nvPr/>
        </p:nvSpPr>
        <p:spPr bwMode="auto">
          <a:xfrm flipV="1">
            <a:off x="5927725" y="4437063"/>
            <a:ext cx="0" cy="79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0291" name="Rectangle 3"/>
          <p:cNvSpPr>
            <a:spLocks noChangeArrowheads="1"/>
          </p:cNvSpPr>
          <p:nvPr/>
        </p:nvSpPr>
        <p:spPr bwMode="auto">
          <a:xfrm>
            <a:off x="153761" y="1364343"/>
            <a:ext cx="86201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eaLnBrk="0" hangingPunct="0">
              <a:buFont typeface="Arial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Mild and reversible increases in bilirubin (direct and indirect) were noted in TMC435 </a:t>
            </a:r>
            <a:r>
              <a:rPr lang="en-US" sz="2000" b="1" dirty="0" smtClean="0">
                <a:solidFill>
                  <a:schemeClr val="bg1"/>
                </a:solidFill>
              </a:rPr>
              <a:t>150 mg </a:t>
            </a:r>
            <a:r>
              <a:rPr lang="en-US" sz="2000" b="1" dirty="0">
                <a:solidFill>
                  <a:schemeClr val="bg1"/>
                </a:solidFill>
              </a:rPr>
              <a:t>dose arms</a:t>
            </a:r>
          </a:p>
        </p:txBody>
      </p:sp>
      <p:sp>
        <p:nvSpPr>
          <p:cNvPr id="140496" name="TextBox 48"/>
          <p:cNvSpPr txBox="1">
            <a:spLocks noChangeArrowheads="1"/>
          </p:cNvSpPr>
          <p:nvPr/>
        </p:nvSpPr>
        <p:spPr bwMode="auto">
          <a:xfrm>
            <a:off x="-11113" y="6313488"/>
            <a:ext cx="9144001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000" dirty="0">
                <a:solidFill>
                  <a:schemeClr val="bg1"/>
                </a:solidFill>
              </a:rPr>
              <a:t>TMC12/PR24, TMC435 + PegIFN/RBV for 12 weeks followed by PegIFN/RBV for 24 weeks (PegIFN/RBV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, 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peginterferon </a:t>
            </a:r>
            <a:r>
              <a:rPr lang="en-GB" sz="1000" dirty="0">
                <a:solidFill>
                  <a:schemeClr val="bg1"/>
                </a:solidFill>
                <a:cs typeface="Arial" charset="0"/>
                <a:sym typeface="Symbol" pitchFamily="18" charset="2"/>
              </a:rPr>
              <a:t>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-2a [</a:t>
            </a:r>
            <a:r>
              <a:rPr lang="en-US" sz="1000" dirty="0" smtClean="0">
                <a:solidFill>
                  <a:schemeClr val="bg1"/>
                </a:solidFill>
              </a:rPr>
              <a:t>180 </a:t>
            </a:r>
            <a:r>
              <a:rPr lang="en-US" sz="1000" dirty="0" smtClean="0">
                <a:solidFill>
                  <a:schemeClr val="bg1"/>
                </a:solidFill>
                <a:sym typeface="Symbol" pitchFamily="18" charset="2"/>
              </a:rPr>
              <a:t></a:t>
            </a:r>
            <a:r>
              <a:rPr lang="en-US" sz="1000" dirty="0">
                <a:solidFill>
                  <a:schemeClr val="bg1"/>
                </a:solidFill>
              </a:rPr>
              <a:t>g/wk] 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+ ribavirin [</a:t>
            </a:r>
            <a:r>
              <a:rPr lang="en-US" sz="1000" dirty="0" smtClean="0">
                <a:solidFill>
                  <a:schemeClr val="bg1"/>
                </a:solidFill>
              </a:rPr>
              <a:t>1000–1200 mg/day</a:t>
            </a:r>
            <a:r>
              <a:rPr lang="en-US" sz="1000" dirty="0">
                <a:solidFill>
                  <a:schemeClr val="bg1"/>
                </a:solidFill>
              </a:rPr>
              <a:t>])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; </a:t>
            </a:r>
            <a:r>
              <a:rPr lang="en-GB" sz="1000" dirty="0">
                <a:solidFill>
                  <a:schemeClr val="bg1"/>
                </a:solidFill>
              </a:rPr>
              <a:t>TMC24/PR24, TMC435 + PegIFN/RBV for 24 weeks;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US" sz="1000" dirty="0" smtClean="0">
                <a:solidFill>
                  <a:schemeClr val="bg1"/>
                </a:solidFill>
              </a:rPr>
              <a:t>all </a:t>
            </a:r>
            <a:r>
              <a:rPr lang="en-US" sz="1000" dirty="0">
                <a:solidFill>
                  <a:schemeClr val="bg1"/>
                </a:solidFill>
              </a:rPr>
              <a:t>TMC435 doses were administered once-daily;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GB" sz="1000" dirty="0">
                <a:solidFill>
                  <a:schemeClr val="bg1"/>
                </a:solidFill>
              </a:rPr>
              <a:t>Pbo24/PR48, </a:t>
            </a:r>
            <a:r>
              <a:rPr lang="en-GB" sz="1000" dirty="0" smtClean="0">
                <a:solidFill>
                  <a:schemeClr val="bg1"/>
                </a:solidFill>
              </a:rPr>
              <a:t>placebo </a:t>
            </a:r>
            <a:r>
              <a:rPr lang="en-GB" sz="1000" dirty="0">
                <a:solidFill>
                  <a:schemeClr val="bg1"/>
                </a:solidFill>
              </a:rPr>
              <a:t>and PegIFN/RBV for 24 weeks followed by PegIFN/RBV for 24 </a:t>
            </a:r>
            <a:r>
              <a:rPr lang="en-GB" sz="1000" dirty="0" smtClean="0">
                <a:solidFill>
                  <a:schemeClr val="bg1"/>
                </a:solidFill>
              </a:rPr>
              <a:t>weeks</a:t>
            </a:r>
            <a:r>
              <a:rPr lang="nl-BE" sz="1000" dirty="0" smtClean="0">
                <a:solidFill>
                  <a:schemeClr val="bg1"/>
                </a:solidFill>
                <a:cs typeface="Arial" charset="0"/>
              </a:rPr>
              <a:t>; SE, standard error; t</a:t>
            </a:r>
            <a:r>
              <a:rPr lang="en-US" sz="1000" dirty="0" smtClean="0">
                <a:solidFill>
                  <a:schemeClr val="bg1"/>
                </a:solidFill>
                <a:cs typeface="Arial" charset="0"/>
              </a:rPr>
              <a:t>o convert from bilirubin </a:t>
            </a:r>
            <a:r>
              <a:rPr lang="en-US" sz="1000" dirty="0" smtClean="0">
                <a:solidFill>
                  <a:schemeClr val="bg1"/>
                </a:solidFill>
                <a:cs typeface="Arial" charset="0"/>
                <a:sym typeface="Symbol"/>
              </a:rPr>
              <a:t></a:t>
            </a:r>
            <a:r>
              <a:rPr lang="en-US" sz="1000" dirty="0" smtClean="0">
                <a:solidFill>
                  <a:schemeClr val="bg1"/>
                </a:solidFill>
                <a:cs typeface="Arial" charset="0"/>
              </a:rPr>
              <a:t>mol/L to mg/</a:t>
            </a:r>
            <a:r>
              <a:rPr lang="en-US" sz="1000" dirty="0" err="1" smtClean="0">
                <a:solidFill>
                  <a:schemeClr val="bg1"/>
                </a:solidFill>
                <a:cs typeface="Arial" charset="0"/>
              </a:rPr>
              <a:t>dL</a:t>
            </a:r>
            <a:r>
              <a:rPr lang="en-US" sz="1000" dirty="0" smtClean="0">
                <a:solidFill>
                  <a:schemeClr val="bg1"/>
                </a:solidFill>
                <a:cs typeface="Arial" charset="0"/>
              </a:rPr>
              <a:t>, divide by 17.1</a:t>
            </a:r>
            <a:endParaRPr lang="nl-BE" sz="1000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27" name="Rectangle 17"/>
          <p:cNvSpPr txBox="1">
            <a:spLocks noChangeArrowheads="1"/>
          </p:cNvSpPr>
          <p:nvPr/>
        </p:nvSpPr>
        <p:spPr bwMode="auto">
          <a:xfrm>
            <a:off x="0" y="124278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ts val="3200"/>
              </a:lnSpc>
            </a:pPr>
            <a:r>
              <a:rPr lang="en-US" sz="28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PILLAR Week 24 Analysis: Laboratory</a:t>
            </a:r>
          </a:p>
          <a:p>
            <a:pPr lvl="0" algn="ctr">
              <a:lnSpc>
                <a:spcPts val="3200"/>
              </a:lnSpc>
            </a:pPr>
            <a:r>
              <a:rPr lang="en-US" sz="28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Parameters, Bilirubin Over Time</a:t>
            </a:r>
          </a:p>
        </p:txBody>
      </p:sp>
      <p:sp>
        <p:nvSpPr>
          <p:cNvPr id="450" name="Line 255"/>
          <p:cNvSpPr>
            <a:spLocks noChangeShapeType="1"/>
          </p:cNvSpPr>
          <p:nvPr/>
        </p:nvSpPr>
        <p:spPr bwMode="auto">
          <a:xfrm flipV="1">
            <a:off x="7720013" y="4341813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51" name="Line 254"/>
          <p:cNvSpPr>
            <a:spLocks noChangeShapeType="1"/>
          </p:cNvSpPr>
          <p:nvPr/>
        </p:nvSpPr>
        <p:spPr bwMode="auto">
          <a:xfrm flipV="1">
            <a:off x="5854700" y="4530725"/>
            <a:ext cx="0" cy="1047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452" name="Straight Connector 18"/>
          <p:cNvCxnSpPr>
            <a:cxnSpLocks noChangeShapeType="1"/>
          </p:cNvCxnSpPr>
          <p:nvPr/>
        </p:nvCxnSpPr>
        <p:spPr bwMode="auto">
          <a:xfrm rot="10800000">
            <a:off x="1984375" y="2581275"/>
            <a:ext cx="61913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453" name="TextBox 36"/>
          <p:cNvSpPr txBox="1">
            <a:spLocks noChangeArrowheads="1"/>
          </p:cNvSpPr>
          <p:nvPr/>
        </p:nvSpPr>
        <p:spPr bwMode="auto">
          <a:xfrm>
            <a:off x="1621575" y="2416175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30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454" name="Straight Connector 18"/>
          <p:cNvCxnSpPr>
            <a:cxnSpLocks noChangeShapeType="1"/>
          </p:cNvCxnSpPr>
          <p:nvPr/>
        </p:nvCxnSpPr>
        <p:spPr bwMode="auto">
          <a:xfrm rot="10800000">
            <a:off x="1984375" y="3078163"/>
            <a:ext cx="61913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455" name="TextBox 36"/>
          <p:cNvSpPr txBox="1">
            <a:spLocks noChangeArrowheads="1"/>
          </p:cNvSpPr>
          <p:nvPr/>
        </p:nvSpPr>
        <p:spPr bwMode="auto">
          <a:xfrm>
            <a:off x="1621575" y="2906713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25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456" name="Straight Connector 18"/>
          <p:cNvCxnSpPr>
            <a:cxnSpLocks noChangeShapeType="1"/>
          </p:cNvCxnSpPr>
          <p:nvPr/>
        </p:nvCxnSpPr>
        <p:spPr bwMode="auto">
          <a:xfrm rot="10800000">
            <a:off x="1984375" y="3582988"/>
            <a:ext cx="61913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457" name="TextBox 36"/>
          <p:cNvSpPr txBox="1">
            <a:spLocks noChangeArrowheads="1"/>
          </p:cNvSpPr>
          <p:nvPr/>
        </p:nvSpPr>
        <p:spPr bwMode="auto">
          <a:xfrm>
            <a:off x="1621575" y="3424238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20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458" name="Straight Connector 18"/>
          <p:cNvCxnSpPr>
            <a:cxnSpLocks noChangeShapeType="1"/>
          </p:cNvCxnSpPr>
          <p:nvPr/>
        </p:nvCxnSpPr>
        <p:spPr bwMode="auto">
          <a:xfrm rot="10800000">
            <a:off x="1984375" y="4084638"/>
            <a:ext cx="61913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459" name="TextBox 36"/>
          <p:cNvSpPr txBox="1">
            <a:spLocks noChangeArrowheads="1"/>
          </p:cNvSpPr>
          <p:nvPr/>
        </p:nvSpPr>
        <p:spPr bwMode="auto">
          <a:xfrm>
            <a:off x="1621575" y="3925888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15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460" name="Straight Connector 18"/>
          <p:cNvCxnSpPr>
            <a:cxnSpLocks noChangeShapeType="1"/>
          </p:cNvCxnSpPr>
          <p:nvPr/>
        </p:nvCxnSpPr>
        <p:spPr bwMode="auto">
          <a:xfrm rot="10800000">
            <a:off x="1984375" y="4589463"/>
            <a:ext cx="61913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461" name="TextBox 36"/>
          <p:cNvSpPr txBox="1">
            <a:spLocks noChangeArrowheads="1"/>
          </p:cNvSpPr>
          <p:nvPr/>
        </p:nvSpPr>
        <p:spPr bwMode="auto">
          <a:xfrm>
            <a:off x="1621575" y="4430713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10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462" name="Straight Connector 18"/>
          <p:cNvCxnSpPr>
            <a:cxnSpLocks noChangeShapeType="1"/>
          </p:cNvCxnSpPr>
          <p:nvPr/>
        </p:nvCxnSpPr>
        <p:spPr bwMode="auto">
          <a:xfrm rot="10800000">
            <a:off x="1984375" y="5091113"/>
            <a:ext cx="61913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463" name="TextBox 36"/>
          <p:cNvSpPr txBox="1">
            <a:spLocks noChangeArrowheads="1"/>
          </p:cNvSpPr>
          <p:nvPr/>
        </p:nvSpPr>
        <p:spPr bwMode="auto">
          <a:xfrm>
            <a:off x="1720961" y="4932363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5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464" name="Straight Connector 18"/>
          <p:cNvCxnSpPr>
            <a:cxnSpLocks noChangeShapeType="1"/>
          </p:cNvCxnSpPr>
          <p:nvPr/>
        </p:nvCxnSpPr>
        <p:spPr bwMode="auto">
          <a:xfrm rot="10800000">
            <a:off x="1984375" y="5611813"/>
            <a:ext cx="61913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465" name="TextBox 36"/>
          <p:cNvSpPr txBox="1">
            <a:spLocks noChangeArrowheads="1"/>
          </p:cNvSpPr>
          <p:nvPr/>
        </p:nvSpPr>
        <p:spPr bwMode="auto">
          <a:xfrm>
            <a:off x="1720961" y="5453063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66" name="Line 25"/>
          <p:cNvSpPr>
            <a:spLocks noChangeShapeType="1"/>
          </p:cNvSpPr>
          <p:nvPr/>
        </p:nvSpPr>
        <p:spPr bwMode="auto">
          <a:xfrm>
            <a:off x="2157413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67" name="Line 29"/>
          <p:cNvSpPr>
            <a:spLocks noChangeShapeType="1"/>
          </p:cNvSpPr>
          <p:nvPr/>
        </p:nvSpPr>
        <p:spPr bwMode="auto">
          <a:xfrm>
            <a:off x="2049463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68" name="Line 30"/>
          <p:cNvSpPr>
            <a:spLocks noChangeShapeType="1"/>
          </p:cNvSpPr>
          <p:nvPr/>
        </p:nvSpPr>
        <p:spPr bwMode="auto">
          <a:xfrm>
            <a:off x="3081338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69" name="Line 33"/>
          <p:cNvSpPr>
            <a:spLocks noChangeShapeType="1"/>
          </p:cNvSpPr>
          <p:nvPr/>
        </p:nvSpPr>
        <p:spPr bwMode="auto">
          <a:xfrm>
            <a:off x="4957763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70" name="Line 35"/>
          <p:cNvSpPr>
            <a:spLocks noChangeShapeType="1"/>
          </p:cNvSpPr>
          <p:nvPr/>
        </p:nvSpPr>
        <p:spPr bwMode="auto">
          <a:xfrm>
            <a:off x="6818313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71" name="Line 36"/>
          <p:cNvSpPr>
            <a:spLocks noChangeShapeType="1"/>
          </p:cNvSpPr>
          <p:nvPr/>
        </p:nvSpPr>
        <p:spPr bwMode="auto">
          <a:xfrm>
            <a:off x="7770813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72" name="TextBox 36"/>
          <p:cNvSpPr txBox="1">
            <a:spLocks noChangeArrowheads="1"/>
          </p:cNvSpPr>
          <p:nvPr/>
        </p:nvSpPr>
        <p:spPr bwMode="auto">
          <a:xfrm>
            <a:off x="7574331" y="5694363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24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73" name="TextBox 36"/>
          <p:cNvSpPr txBox="1">
            <a:spLocks noChangeArrowheads="1"/>
          </p:cNvSpPr>
          <p:nvPr/>
        </p:nvSpPr>
        <p:spPr bwMode="auto">
          <a:xfrm>
            <a:off x="6621831" y="5694363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74" name="TextBox 36"/>
          <p:cNvSpPr txBox="1">
            <a:spLocks noChangeArrowheads="1"/>
          </p:cNvSpPr>
          <p:nvPr/>
        </p:nvSpPr>
        <p:spPr bwMode="auto">
          <a:xfrm>
            <a:off x="4767631" y="5694363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12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75" name="TextBox 36"/>
          <p:cNvSpPr txBox="1">
            <a:spLocks noChangeArrowheads="1"/>
          </p:cNvSpPr>
          <p:nvPr/>
        </p:nvSpPr>
        <p:spPr bwMode="auto">
          <a:xfrm>
            <a:off x="2936930" y="5694363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4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76" name="TextBox 36"/>
          <p:cNvSpPr txBox="1">
            <a:spLocks noChangeArrowheads="1"/>
          </p:cNvSpPr>
          <p:nvPr/>
        </p:nvSpPr>
        <p:spPr bwMode="auto">
          <a:xfrm>
            <a:off x="2013005" y="5694363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77" name="TextBox 36"/>
          <p:cNvSpPr txBox="1">
            <a:spLocks noChangeArrowheads="1"/>
          </p:cNvSpPr>
          <p:nvPr/>
        </p:nvSpPr>
        <p:spPr bwMode="auto">
          <a:xfrm rot="16200000">
            <a:off x="-638338" y="3746638"/>
            <a:ext cx="346795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600" b="1" dirty="0">
                <a:solidFill>
                  <a:schemeClr val="tx2"/>
                </a:solidFill>
              </a:rPr>
              <a:t>Mean (+/- SE) </a:t>
            </a:r>
            <a:r>
              <a:rPr lang="en-GB" sz="1600" b="1" dirty="0" smtClean="0">
                <a:solidFill>
                  <a:schemeClr val="tx2"/>
                </a:solidFill>
              </a:rPr>
              <a:t>values </a:t>
            </a:r>
            <a:r>
              <a:rPr lang="en-GB" sz="1600" b="1" dirty="0">
                <a:solidFill>
                  <a:schemeClr val="tx2"/>
                </a:solidFill>
              </a:rPr>
              <a:t>of </a:t>
            </a:r>
            <a:r>
              <a:rPr lang="en-GB" sz="1600" b="1" dirty="0" smtClean="0">
                <a:solidFill>
                  <a:schemeClr val="tx2"/>
                </a:solidFill>
              </a:rPr>
              <a:t>bilirubin </a:t>
            </a:r>
            <a:r>
              <a:rPr lang="en-GB" sz="1600" b="1" dirty="0">
                <a:solidFill>
                  <a:schemeClr val="tx2"/>
                </a:solidFill>
              </a:rPr>
              <a:t>(</a:t>
            </a:r>
            <a:r>
              <a:rPr lang="el-GR" sz="1600" b="1" dirty="0">
                <a:solidFill>
                  <a:schemeClr val="tx2"/>
                </a:solidFill>
              </a:rPr>
              <a:t>μ</a:t>
            </a:r>
            <a:r>
              <a:rPr lang="en-GB" sz="1600" b="1" dirty="0">
                <a:solidFill>
                  <a:schemeClr val="tx2"/>
                </a:solidFill>
              </a:rPr>
              <a:t>mol/L)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478" name="TextBox 36"/>
          <p:cNvSpPr txBox="1">
            <a:spLocks noChangeArrowheads="1"/>
          </p:cNvSpPr>
          <p:nvPr/>
        </p:nvSpPr>
        <p:spPr bwMode="auto">
          <a:xfrm>
            <a:off x="2057401" y="6018213"/>
            <a:ext cx="58245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600" b="1" dirty="0">
                <a:solidFill>
                  <a:schemeClr val="tx2"/>
                </a:solidFill>
              </a:rPr>
              <a:t>Week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479" name="Freeform 5"/>
          <p:cNvSpPr>
            <a:spLocks/>
          </p:cNvSpPr>
          <p:nvPr/>
        </p:nvSpPr>
        <p:spPr bwMode="auto">
          <a:xfrm>
            <a:off x="2043113" y="2573338"/>
            <a:ext cx="5734050" cy="3038475"/>
          </a:xfrm>
          <a:custGeom>
            <a:avLst/>
            <a:gdLst>
              <a:gd name="T0" fmla="*/ 0 w 3612"/>
              <a:gd name="T1" fmla="*/ 0 h 1914"/>
              <a:gd name="T2" fmla="*/ 0 w 3612"/>
              <a:gd name="T3" fmla="*/ 3038475 h 1914"/>
              <a:gd name="T4" fmla="*/ 5734050 w 3612"/>
              <a:gd name="T5" fmla="*/ 3038475 h 1914"/>
              <a:gd name="T6" fmla="*/ 0 60000 65536"/>
              <a:gd name="T7" fmla="*/ 0 60000 65536"/>
              <a:gd name="T8" fmla="*/ 0 60000 65536"/>
              <a:gd name="T9" fmla="*/ 0 w 3612"/>
              <a:gd name="T10" fmla="*/ 0 h 1914"/>
              <a:gd name="T11" fmla="*/ 3612 w 3612"/>
              <a:gd name="T12" fmla="*/ 1914 h 19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12" h="1914">
                <a:moveTo>
                  <a:pt x="0" y="0"/>
                </a:moveTo>
                <a:lnTo>
                  <a:pt x="0" y="1914"/>
                </a:lnTo>
                <a:lnTo>
                  <a:pt x="3612" y="1914"/>
                </a:lnTo>
              </a:path>
            </a:pathLst>
          </a:custGeom>
          <a:noFill/>
          <a:ln w="19050" cap="flat" cmpd="sng">
            <a:solidFill>
              <a:srgbClr val="002776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80" name="Line 25"/>
          <p:cNvSpPr>
            <a:spLocks noChangeShapeType="1"/>
          </p:cNvSpPr>
          <p:nvPr/>
        </p:nvSpPr>
        <p:spPr bwMode="auto">
          <a:xfrm>
            <a:off x="2384425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81" name="TextBox 36"/>
          <p:cNvSpPr txBox="1">
            <a:spLocks noChangeArrowheads="1"/>
          </p:cNvSpPr>
          <p:nvPr/>
        </p:nvSpPr>
        <p:spPr bwMode="auto">
          <a:xfrm>
            <a:off x="2240018" y="5694363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82" name="Line 25"/>
          <p:cNvSpPr>
            <a:spLocks noChangeShapeType="1"/>
          </p:cNvSpPr>
          <p:nvPr/>
        </p:nvSpPr>
        <p:spPr bwMode="auto">
          <a:xfrm>
            <a:off x="2619375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83" name="TextBox 36"/>
          <p:cNvSpPr txBox="1">
            <a:spLocks noChangeArrowheads="1"/>
          </p:cNvSpPr>
          <p:nvPr/>
        </p:nvSpPr>
        <p:spPr bwMode="auto">
          <a:xfrm>
            <a:off x="2474968" y="5694363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84" name="Line 30"/>
          <p:cNvSpPr>
            <a:spLocks noChangeShapeType="1"/>
          </p:cNvSpPr>
          <p:nvPr/>
        </p:nvSpPr>
        <p:spPr bwMode="auto">
          <a:xfrm>
            <a:off x="3549650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85" name="TextBox 36"/>
          <p:cNvSpPr txBox="1">
            <a:spLocks noChangeArrowheads="1"/>
          </p:cNvSpPr>
          <p:nvPr/>
        </p:nvSpPr>
        <p:spPr bwMode="auto">
          <a:xfrm>
            <a:off x="3405243" y="5694363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6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86" name="Line 30"/>
          <p:cNvSpPr>
            <a:spLocks noChangeShapeType="1"/>
          </p:cNvSpPr>
          <p:nvPr/>
        </p:nvSpPr>
        <p:spPr bwMode="auto">
          <a:xfrm>
            <a:off x="4016375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87" name="TextBox 36"/>
          <p:cNvSpPr txBox="1">
            <a:spLocks noChangeArrowheads="1"/>
          </p:cNvSpPr>
          <p:nvPr/>
        </p:nvSpPr>
        <p:spPr bwMode="auto">
          <a:xfrm>
            <a:off x="3871968" y="5694363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8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88" name="Line 33"/>
          <p:cNvSpPr>
            <a:spLocks noChangeShapeType="1"/>
          </p:cNvSpPr>
          <p:nvPr/>
        </p:nvSpPr>
        <p:spPr bwMode="auto">
          <a:xfrm>
            <a:off x="5888038" y="5611813"/>
            <a:ext cx="0" cy="77787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89" name="TextBox 36"/>
          <p:cNvSpPr txBox="1">
            <a:spLocks noChangeArrowheads="1"/>
          </p:cNvSpPr>
          <p:nvPr/>
        </p:nvSpPr>
        <p:spPr bwMode="auto">
          <a:xfrm>
            <a:off x="5697906" y="5694363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16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90" name="Freeform 217"/>
          <p:cNvSpPr>
            <a:spLocks/>
          </p:cNvSpPr>
          <p:nvPr/>
        </p:nvSpPr>
        <p:spPr bwMode="auto">
          <a:xfrm>
            <a:off x="4900613" y="4398963"/>
            <a:ext cx="2792412" cy="276225"/>
          </a:xfrm>
          <a:custGeom>
            <a:avLst/>
            <a:gdLst>
              <a:gd name="T0" fmla="*/ 1759 w 1759"/>
              <a:gd name="T1" fmla="*/ 174 h 174"/>
              <a:gd name="T2" fmla="*/ 1188 w 1759"/>
              <a:gd name="T3" fmla="*/ 135 h 174"/>
              <a:gd name="T4" fmla="*/ 598 w 1759"/>
              <a:gd name="T5" fmla="*/ 104 h 174"/>
              <a:gd name="T6" fmla="*/ 0 w 1759"/>
              <a:gd name="T7" fmla="*/ 0 h 174"/>
              <a:gd name="T8" fmla="*/ 0 60000 65536"/>
              <a:gd name="T9" fmla="*/ 0 60000 65536"/>
              <a:gd name="T10" fmla="*/ 0 60000 65536"/>
              <a:gd name="T11" fmla="*/ 0 60000 65536"/>
              <a:gd name="T12" fmla="*/ 0 w 1759"/>
              <a:gd name="T13" fmla="*/ 0 h 174"/>
              <a:gd name="T14" fmla="*/ 1759 w 1759"/>
              <a:gd name="T15" fmla="*/ 174 h 17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59" h="174">
                <a:moveTo>
                  <a:pt x="1759" y="174"/>
                </a:moveTo>
                <a:lnTo>
                  <a:pt x="1188" y="135"/>
                </a:lnTo>
                <a:lnTo>
                  <a:pt x="598" y="104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91" name="Line 63"/>
          <p:cNvSpPr>
            <a:spLocks noChangeShapeType="1"/>
          </p:cNvSpPr>
          <p:nvPr/>
        </p:nvSpPr>
        <p:spPr bwMode="auto">
          <a:xfrm>
            <a:off x="4862513" y="43259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92" name="Line 63"/>
          <p:cNvSpPr>
            <a:spLocks noChangeShapeType="1"/>
          </p:cNvSpPr>
          <p:nvPr/>
        </p:nvSpPr>
        <p:spPr bwMode="auto">
          <a:xfrm>
            <a:off x="4862513" y="446881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93" name="Line 221"/>
          <p:cNvSpPr>
            <a:spLocks noChangeShapeType="1"/>
          </p:cNvSpPr>
          <p:nvPr/>
        </p:nvSpPr>
        <p:spPr bwMode="auto">
          <a:xfrm>
            <a:off x="4905375" y="4325938"/>
            <a:ext cx="0" cy="1381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94" name="Rectangle 94"/>
          <p:cNvSpPr>
            <a:spLocks noChangeArrowheads="1"/>
          </p:cNvSpPr>
          <p:nvPr/>
        </p:nvSpPr>
        <p:spPr bwMode="auto">
          <a:xfrm>
            <a:off x="4872038" y="4373563"/>
            <a:ext cx="55562" cy="55562"/>
          </a:xfrm>
          <a:prstGeom prst="rect">
            <a:avLst/>
          </a:prstGeom>
          <a:solidFill>
            <a:srgbClr val="952D98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495" name="Line 63"/>
          <p:cNvSpPr>
            <a:spLocks noChangeShapeType="1"/>
          </p:cNvSpPr>
          <p:nvPr/>
        </p:nvSpPr>
        <p:spPr bwMode="auto">
          <a:xfrm>
            <a:off x="5815013" y="44910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96" name="Line 63"/>
          <p:cNvSpPr>
            <a:spLocks noChangeShapeType="1"/>
          </p:cNvSpPr>
          <p:nvPr/>
        </p:nvSpPr>
        <p:spPr bwMode="auto">
          <a:xfrm>
            <a:off x="5815013" y="463391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97" name="Line 224"/>
          <p:cNvSpPr>
            <a:spLocks noChangeShapeType="1"/>
          </p:cNvSpPr>
          <p:nvPr/>
        </p:nvSpPr>
        <p:spPr bwMode="auto">
          <a:xfrm>
            <a:off x="5857875" y="4491038"/>
            <a:ext cx="0" cy="1381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98" name="Rectangle 94"/>
          <p:cNvSpPr>
            <a:spLocks noChangeArrowheads="1"/>
          </p:cNvSpPr>
          <p:nvPr/>
        </p:nvSpPr>
        <p:spPr bwMode="auto">
          <a:xfrm>
            <a:off x="5824538" y="4538663"/>
            <a:ext cx="55562" cy="55562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499" name="Line 63"/>
          <p:cNvSpPr>
            <a:spLocks noChangeShapeType="1"/>
          </p:cNvSpPr>
          <p:nvPr/>
        </p:nvSpPr>
        <p:spPr bwMode="auto">
          <a:xfrm>
            <a:off x="6748463" y="45370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00" name="Line 63"/>
          <p:cNvSpPr>
            <a:spLocks noChangeShapeType="1"/>
          </p:cNvSpPr>
          <p:nvPr/>
        </p:nvSpPr>
        <p:spPr bwMode="auto">
          <a:xfrm>
            <a:off x="6748463" y="46799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01" name="Line 228"/>
          <p:cNvSpPr>
            <a:spLocks noChangeShapeType="1"/>
          </p:cNvSpPr>
          <p:nvPr/>
        </p:nvSpPr>
        <p:spPr bwMode="auto">
          <a:xfrm>
            <a:off x="6791325" y="4537075"/>
            <a:ext cx="0" cy="1381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02" name="Rectangle 94"/>
          <p:cNvSpPr>
            <a:spLocks noChangeArrowheads="1"/>
          </p:cNvSpPr>
          <p:nvPr/>
        </p:nvSpPr>
        <p:spPr bwMode="auto">
          <a:xfrm>
            <a:off x="6757988" y="4584700"/>
            <a:ext cx="55562" cy="55563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03" name="Line 63"/>
          <p:cNvSpPr>
            <a:spLocks noChangeShapeType="1"/>
          </p:cNvSpPr>
          <p:nvPr/>
        </p:nvSpPr>
        <p:spPr bwMode="auto">
          <a:xfrm>
            <a:off x="7648575" y="461962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04" name="Line 63"/>
          <p:cNvSpPr>
            <a:spLocks noChangeShapeType="1"/>
          </p:cNvSpPr>
          <p:nvPr/>
        </p:nvSpPr>
        <p:spPr bwMode="auto">
          <a:xfrm>
            <a:off x="7648575" y="47180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05" name="Line 232"/>
          <p:cNvSpPr>
            <a:spLocks noChangeShapeType="1"/>
          </p:cNvSpPr>
          <p:nvPr/>
        </p:nvSpPr>
        <p:spPr bwMode="auto">
          <a:xfrm>
            <a:off x="7691438" y="4619625"/>
            <a:ext cx="0" cy="968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06" name="Rectangle 94"/>
          <p:cNvSpPr>
            <a:spLocks noChangeArrowheads="1"/>
          </p:cNvSpPr>
          <p:nvPr/>
        </p:nvSpPr>
        <p:spPr bwMode="auto">
          <a:xfrm>
            <a:off x="7661275" y="4643438"/>
            <a:ext cx="55563" cy="55562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07" name="Freeform 234"/>
          <p:cNvSpPr>
            <a:spLocks/>
          </p:cNvSpPr>
          <p:nvPr/>
        </p:nvSpPr>
        <p:spPr bwMode="auto">
          <a:xfrm>
            <a:off x="4900613" y="4392613"/>
            <a:ext cx="2792412" cy="171450"/>
          </a:xfrm>
          <a:custGeom>
            <a:avLst/>
            <a:gdLst>
              <a:gd name="T0" fmla="*/ 1759 w 1759"/>
              <a:gd name="T1" fmla="*/ 102 h 108"/>
              <a:gd name="T2" fmla="*/ 1188 w 1759"/>
              <a:gd name="T3" fmla="*/ 108 h 108"/>
              <a:gd name="T4" fmla="*/ 604 w 1759"/>
              <a:gd name="T5" fmla="*/ 64 h 108"/>
              <a:gd name="T6" fmla="*/ 0 w 1759"/>
              <a:gd name="T7" fmla="*/ 0 h 108"/>
              <a:gd name="T8" fmla="*/ 0 60000 65536"/>
              <a:gd name="T9" fmla="*/ 0 60000 65536"/>
              <a:gd name="T10" fmla="*/ 0 60000 65536"/>
              <a:gd name="T11" fmla="*/ 0 60000 65536"/>
              <a:gd name="T12" fmla="*/ 0 w 1759"/>
              <a:gd name="T13" fmla="*/ 0 h 108"/>
              <a:gd name="T14" fmla="*/ 1759 w 1759"/>
              <a:gd name="T15" fmla="*/ 108 h 10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59" h="108">
                <a:moveTo>
                  <a:pt x="1759" y="102"/>
                </a:moveTo>
                <a:lnTo>
                  <a:pt x="1188" y="108"/>
                </a:lnTo>
                <a:lnTo>
                  <a:pt x="604" y="64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rgbClr val="00B0F0"/>
            </a:solidFill>
            <a:prstDash val="sys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08" name="Rectangle 94"/>
          <p:cNvSpPr>
            <a:spLocks noChangeArrowheads="1"/>
          </p:cNvSpPr>
          <p:nvPr/>
        </p:nvSpPr>
        <p:spPr bwMode="auto">
          <a:xfrm>
            <a:off x="7670800" y="4525963"/>
            <a:ext cx="55563" cy="55562"/>
          </a:xfrm>
          <a:prstGeom prst="ellipse">
            <a:avLst/>
          </a:prstGeom>
          <a:solidFill>
            <a:srgbClr val="952D98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09" name="Line 63"/>
          <p:cNvSpPr>
            <a:spLocks noChangeShapeType="1"/>
          </p:cNvSpPr>
          <p:nvPr/>
        </p:nvSpPr>
        <p:spPr bwMode="auto">
          <a:xfrm>
            <a:off x="7658100" y="451961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0" name="Line 63"/>
          <p:cNvSpPr>
            <a:spLocks noChangeShapeType="1"/>
          </p:cNvSpPr>
          <p:nvPr/>
        </p:nvSpPr>
        <p:spPr bwMode="auto">
          <a:xfrm>
            <a:off x="7658100" y="458946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1" name="Rectangle 94"/>
          <p:cNvSpPr>
            <a:spLocks noChangeArrowheads="1"/>
          </p:cNvSpPr>
          <p:nvPr/>
        </p:nvSpPr>
        <p:spPr bwMode="auto">
          <a:xfrm>
            <a:off x="6770688" y="4518025"/>
            <a:ext cx="55562" cy="55563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12" name="Line 63"/>
          <p:cNvSpPr>
            <a:spLocks noChangeShapeType="1"/>
          </p:cNvSpPr>
          <p:nvPr/>
        </p:nvSpPr>
        <p:spPr bwMode="auto">
          <a:xfrm>
            <a:off x="6757988" y="45116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3" name="Line 63"/>
          <p:cNvSpPr>
            <a:spLocks noChangeShapeType="1"/>
          </p:cNvSpPr>
          <p:nvPr/>
        </p:nvSpPr>
        <p:spPr bwMode="auto">
          <a:xfrm>
            <a:off x="6757988" y="458152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4" name="Rectangle 94"/>
          <p:cNvSpPr>
            <a:spLocks noChangeArrowheads="1"/>
          </p:cNvSpPr>
          <p:nvPr/>
        </p:nvSpPr>
        <p:spPr bwMode="auto">
          <a:xfrm>
            <a:off x="5840413" y="4465638"/>
            <a:ext cx="55562" cy="55562"/>
          </a:xfrm>
          <a:prstGeom prst="ellipse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15" name="Line 63"/>
          <p:cNvSpPr>
            <a:spLocks noChangeShapeType="1"/>
          </p:cNvSpPr>
          <p:nvPr/>
        </p:nvSpPr>
        <p:spPr bwMode="auto">
          <a:xfrm>
            <a:off x="5827713" y="445928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6" name="Line 63"/>
          <p:cNvSpPr>
            <a:spLocks noChangeShapeType="1"/>
          </p:cNvSpPr>
          <p:nvPr/>
        </p:nvSpPr>
        <p:spPr bwMode="auto">
          <a:xfrm>
            <a:off x="5827713" y="45291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7" name="Rectangle 94"/>
          <p:cNvSpPr>
            <a:spLocks noChangeArrowheads="1"/>
          </p:cNvSpPr>
          <p:nvPr/>
        </p:nvSpPr>
        <p:spPr bwMode="auto">
          <a:xfrm>
            <a:off x="4886325" y="4379913"/>
            <a:ext cx="55563" cy="55562"/>
          </a:xfrm>
          <a:prstGeom prst="ellipse">
            <a:avLst/>
          </a:prstGeom>
          <a:solidFill>
            <a:srgbClr val="952D98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18" name="Line 63"/>
          <p:cNvSpPr>
            <a:spLocks noChangeShapeType="1"/>
          </p:cNvSpPr>
          <p:nvPr/>
        </p:nvSpPr>
        <p:spPr bwMode="auto">
          <a:xfrm>
            <a:off x="4873625" y="437356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9" name="Line 63"/>
          <p:cNvSpPr>
            <a:spLocks noChangeShapeType="1"/>
          </p:cNvSpPr>
          <p:nvPr/>
        </p:nvSpPr>
        <p:spPr bwMode="auto">
          <a:xfrm>
            <a:off x="4873625" y="444341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20" name="Freeform 247"/>
          <p:cNvSpPr>
            <a:spLocks/>
          </p:cNvSpPr>
          <p:nvPr/>
        </p:nvSpPr>
        <p:spPr bwMode="auto">
          <a:xfrm>
            <a:off x="4935538" y="3870325"/>
            <a:ext cx="2776537" cy="561975"/>
          </a:xfrm>
          <a:custGeom>
            <a:avLst/>
            <a:gdLst>
              <a:gd name="T0" fmla="*/ 1749 w 1749"/>
              <a:gd name="T1" fmla="*/ 354 h 354"/>
              <a:gd name="T2" fmla="*/ 1185 w 1749"/>
              <a:gd name="T3" fmla="*/ 345 h 354"/>
              <a:gd name="T4" fmla="*/ 600 w 1749"/>
              <a:gd name="T5" fmla="*/ 351 h 354"/>
              <a:gd name="T6" fmla="*/ 0 w 1749"/>
              <a:gd name="T7" fmla="*/ 0 h 354"/>
              <a:gd name="T8" fmla="*/ 0 60000 65536"/>
              <a:gd name="T9" fmla="*/ 0 60000 65536"/>
              <a:gd name="T10" fmla="*/ 0 60000 65536"/>
              <a:gd name="T11" fmla="*/ 0 60000 65536"/>
              <a:gd name="T12" fmla="*/ 0 w 1749"/>
              <a:gd name="T13" fmla="*/ 0 h 354"/>
              <a:gd name="T14" fmla="*/ 1749 w 1749"/>
              <a:gd name="T15" fmla="*/ 354 h 35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49" h="354">
                <a:moveTo>
                  <a:pt x="1749" y="354"/>
                </a:moveTo>
                <a:lnTo>
                  <a:pt x="1185" y="345"/>
                </a:lnTo>
                <a:lnTo>
                  <a:pt x="600" y="351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21" name="Rectangle 94"/>
          <p:cNvSpPr>
            <a:spLocks noChangeArrowheads="1"/>
          </p:cNvSpPr>
          <p:nvPr/>
        </p:nvSpPr>
        <p:spPr bwMode="auto">
          <a:xfrm>
            <a:off x="7689850" y="4403725"/>
            <a:ext cx="55563" cy="555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22" name="Line 63"/>
          <p:cNvSpPr>
            <a:spLocks noChangeShapeType="1"/>
          </p:cNvSpPr>
          <p:nvPr/>
        </p:nvSpPr>
        <p:spPr bwMode="auto">
          <a:xfrm>
            <a:off x="7675563" y="43434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23" name="Line 63"/>
          <p:cNvSpPr>
            <a:spLocks noChangeShapeType="1"/>
          </p:cNvSpPr>
          <p:nvPr/>
        </p:nvSpPr>
        <p:spPr bwMode="auto">
          <a:xfrm>
            <a:off x="7675563" y="4521200"/>
            <a:ext cx="85725" cy="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24" name="Line 256"/>
          <p:cNvSpPr>
            <a:spLocks noChangeShapeType="1"/>
          </p:cNvSpPr>
          <p:nvPr/>
        </p:nvSpPr>
        <p:spPr bwMode="auto">
          <a:xfrm flipV="1">
            <a:off x="6823075" y="4338638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25" name="Rectangle 94"/>
          <p:cNvSpPr>
            <a:spLocks noChangeArrowheads="1"/>
          </p:cNvSpPr>
          <p:nvPr/>
        </p:nvSpPr>
        <p:spPr bwMode="auto">
          <a:xfrm>
            <a:off x="6792913" y="4387850"/>
            <a:ext cx="55562" cy="555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26" name="Line 63"/>
          <p:cNvSpPr>
            <a:spLocks noChangeShapeType="1"/>
          </p:cNvSpPr>
          <p:nvPr/>
        </p:nvSpPr>
        <p:spPr bwMode="auto">
          <a:xfrm>
            <a:off x="6778625" y="434022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27" name="Line 63"/>
          <p:cNvSpPr>
            <a:spLocks noChangeShapeType="1"/>
          </p:cNvSpPr>
          <p:nvPr/>
        </p:nvSpPr>
        <p:spPr bwMode="auto">
          <a:xfrm>
            <a:off x="6778625" y="45148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28" name="Line 261"/>
          <p:cNvSpPr>
            <a:spLocks noChangeShapeType="1"/>
          </p:cNvSpPr>
          <p:nvPr/>
        </p:nvSpPr>
        <p:spPr bwMode="auto">
          <a:xfrm flipV="1">
            <a:off x="5883275" y="4346575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29" name="Rectangle 94"/>
          <p:cNvSpPr>
            <a:spLocks noChangeArrowheads="1"/>
          </p:cNvSpPr>
          <p:nvPr/>
        </p:nvSpPr>
        <p:spPr bwMode="auto">
          <a:xfrm>
            <a:off x="5853113" y="4408488"/>
            <a:ext cx="55562" cy="5556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30" name="Line 63"/>
          <p:cNvSpPr>
            <a:spLocks noChangeShapeType="1"/>
          </p:cNvSpPr>
          <p:nvPr/>
        </p:nvSpPr>
        <p:spPr bwMode="auto">
          <a:xfrm>
            <a:off x="5838825" y="434816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31" name="Line 63"/>
          <p:cNvSpPr>
            <a:spLocks noChangeShapeType="1"/>
          </p:cNvSpPr>
          <p:nvPr/>
        </p:nvSpPr>
        <p:spPr bwMode="auto">
          <a:xfrm>
            <a:off x="5838825" y="452596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32" name="Line 266"/>
          <p:cNvSpPr>
            <a:spLocks noChangeShapeType="1"/>
          </p:cNvSpPr>
          <p:nvPr/>
        </p:nvSpPr>
        <p:spPr bwMode="auto">
          <a:xfrm flipV="1">
            <a:off x="4937125" y="3767138"/>
            <a:ext cx="0" cy="2111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33" name="Rectangle 94"/>
          <p:cNvSpPr>
            <a:spLocks noChangeArrowheads="1"/>
          </p:cNvSpPr>
          <p:nvPr/>
        </p:nvSpPr>
        <p:spPr bwMode="auto">
          <a:xfrm>
            <a:off x="4906963" y="3848100"/>
            <a:ext cx="55562" cy="555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34" name="Line 63"/>
          <p:cNvSpPr>
            <a:spLocks noChangeShapeType="1"/>
          </p:cNvSpPr>
          <p:nvPr/>
        </p:nvSpPr>
        <p:spPr bwMode="auto">
          <a:xfrm>
            <a:off x="4892675" y="376872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35" name="Line 63"/>
          <p:cNvSpPr>
            <a:spLocks noChangeShapeType="1"/>
          </p:cNvSpPr>
          <p:nvPr/>
        </p:nvSpPr>
        <p:spPr bwMode="auto">
          <a:xfrm>
            <a:off x="4892675" y="398462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36" name="Freeform 270"/>
          <p:cNvSpPr>
            <a:spLocks/>
          </p:cNvSpPr>
          <p:nvPr/>
        </p:nvSpPr>
        <p:spPr bwMode="auto">
          <a:xfrm>
            <a:off x="4941888" y="4017963"/>
            <a:ext cx="2794000" cy="107950"/>
          </a:xfrm>
          <a:custGeom>
            <a:avLst/>
            <a:gdLst>
              <a:gd name="T0" fmla="*/ 0 w 1760"/>
              <a:gd name="T1" fmla="*/ 0 h 68"/>
              <a:gd name="T2" fmla="*/ 604 w 1760"/>
              <a:gd name="T3" fmla="*/ 20 h 68"/>
              <a:gd name="T4" fmla="*/ 1194 w 1760"/>
              <a:gd name="T5" fmla="*/ 68 h 68"/>
              <a:gd name="T6" fmla="*/ 1760 w 1760"/>
              <a:gd name="T7" fmla="*/ 26 h 68"/>
              <a:gd name="T8" fmla="*/ 0 60000 65536"/>
              <a:gd name="T9" fmla="*/ 0 60000 65536"/>
              <a:gd name="T10" fmla="*/ 0 60000 65536"/>
              <a:gd name="T11" fmla="*/ 0 60000 65536"/>
              <a:gd name="T12" fmla="*/ 0 w 1760"/>
              <a:gd name="T13" fmla="*/ 0 h 68"/>
              <a:gd name="T14" fmla="*/ 1760 w 1760"/>
              <a:gd name="T15" fmla="*/ 68 h 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60" h="68">
                <a:moveTo>
                  <a:pt x="0" y="0"/>
                </a:moveTo>
                <a:lnTo>
                  <a:pt x="604" y="20"/>
                </a:lnTo>
                <a:lnTo>
                  <a:pt x="1194" y="68"/>
                </a:lnTo>
                <a:lnTo>
                  <a:pt x="1760" y="26"/>
                </a:lnTo>
              </a:path>
            </a:pathLst>
          </a:custGeom>
          <a:noFill/>
          <a:ln w="25400" cap="flat" cmpd="sng">
            <a:solidFill>
              <a:schemeClr val="bg1"/>
            </a:solidFill>
            <a:prstDash val="sys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37" name="Line 272"/>
          <p:cNvSpPr>
            <a:spLocks noChangeShapeType="1"/>
          </p:cNvSpPr>
          <p:nvPr/>
        </p:nvSpPr>
        <p:spPr bwMode="auto">
          <a:xfrm flipV="1">
            <a:off x="7742238" y="3962400"/>
            <a:ext cx="0" cy="177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38" name="Line 63"/>
          <p:cNvSpPr>
            <a:spLocks noChangeShapeType="1"/>
          </p:cNvSpPr>
          <p:nvPr/>
        </p:nvSpPr>
        <p:spPr bwMode="auto">
          <a:xfrm>
            <a:off x="7697788" y="39655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39" name="Line 63"/>
          <p:cNvSpPr>
            <a:spLocks noChangeShapeType="1"/>
          </p:cNvSpPr>
          <p:nvPr/>
        </p:nvSpPr>
        <p:spPr bwMode="auto">
          <a:xfrm>
            <a:off x="7697788" y="41465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40" name="Rectangle 94"/>
          <p:cNvSpPr>
            <a:spLocks noChangeArrowheads="1"/>
          </p:cNvSpPr>
          <p:nvPr/>
        </p:nvSpPr>
        <p:spPr bwMode="auto">
          <a:xfrm>
            <a:off x="7713663" y="4040188"/>
            <a:ext cx="55562" cy="55562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41" name="Line 276"/>
          <p:cNvSpPr>
            <a:spLocks noChangeShapeType="1"/>
          </p:cNvSpPr>
          <p:nvPr/>
        </p:nvSpPr>
        <p:spPr bwMode="auto">
          <a:xfrm flipV="1">
            <a:off x="6834188" y="4016375"/>
            <a:ext cx="0" cy="1984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42" name="Line 63"/>
          <p:cNvSpPr>
            <a:spLocks noChangeShapeType="1"/>
          </p:cNvSpPr>
          <p:nvPr/>
        </p:nvSpPr>
        <p:spPr bwMode="auto">
          <a:xfrm>
            <a:off x="6789738" y="40195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43" name="Line 63"/>
          <p:cNvSpPr>
            <a:spLocks noChangeShapeType="1"/>
          </p:cNvSpPr>
          <p:nvPr/>
        </p:nvSpPr>
        <p:spPr bwMode="auto">
          <a:xfrm>
            <a:off x="6789738" y="42164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44" name="Rectangle 94"/>
          <p:cNvSpPr>
            <a:spLocks noChangeArrowheads="1"/>
          </p:cNvSpPr>
          <p:nvPr/>
        </p:nvSpPr>
        <p:spPr bwMode="auto">
          <a:xfrm>
            <a:off x="6805613" y="4094163"/>
            <a:ext cx="55562" cy="55562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45" name="Line 280"/>
          <p:cNvSpPr>
            <a:spLocks noChangeShapeType="1"/>
          </p:cNvSpPr>
          <p:nvPr/>
        </p:nvSpPr>
        <p:spPr bwMode="auto">
          <a:xfrm flipV="1">
            <a:off x="5900738" y="3940175"/>
            <a:ext cx="0" cy="1984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46" name="Line 63"/>
          <p:cNvSpPr>
            <a:spLocks noChangeShapeType="1"/>
          </p:cNvSpPr>
          <p:nvPr/>
        </p:nvSpPr>
        <p:spPr bwMode="auto">
          <a:xfrm>
            <a:off x="5856288" y="39433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47" name="Line 63"/>
          <p:cNvSpPr>
            <a:spLocks noChangeShapeType="1"/>
          </p:cNvSpPr>
          <p:nvPr/>
        </p:nvSpPr>
        <p:spPr bwMode="auto">
          <a:xfrm>
            <a:off x="5856288" y="41402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48" name="Rectangle 94"/>
          <p:cNvSpPr>
            <a:spLocks noChangeArrowheads="1"/>
          </p:cNvSpPr>
          <p:nvPr/>
        </p:nvSpPr>
        <p:spPr bwMode="auto">
          <a:xfrm>
            <a:off x="5872163" y="4017963"/>
            <a:ext cx="55562" cy="55562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49" name="Line 284"/>
          <p:cNvSpPr>
            <a:spLocks noChangeShapeType="1"/>
          </p:cNvSpPr>
          <p:nvPr/>
        </p:nvSpPr>
        <p:spPr bwMode="auto">
          <a:xfrm flipV="1">
            <a:off x="4956175" y="3919538"/>
            <a:ext cx="0" cy="1984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50" name="Line 63"/>
          <p:cNvSpPr>
            <a:spLocks noChangeShapeType="1"/>
          </p:cNvSpPr>
          <p:nvPr/>
        </p:nvSpPr>
        <p:spPr bwMode="auto">
          <a:xfrm>
            <a:off x="4911725" y="392271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51" name="Line 63"/>
          <p:cNvSpPr>
            <a:spLocks noChangeShapeType="1"/>
          </p:cNvSpPr>
          <p:nvPr/>
        </p:nvSpPr>
        <p:spPr bwMode="auto">
          <a:xfrm>
            <a:off x="4911725" y="411956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52" name="Rectangle 94"/>
          <p:cNvSpPr>
            <a:spLocks noChangeArrowheads="1"/>
          </p:cNvSpPr>
          <p:nvPr/>
        </p:nvSpPr>
        <p:spPr bwMode="auto">
          <a:xfrm>
            <a:off x="4927600" y="3997325"/>
            <a:ext cx="55563" cy="55563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54" name="Line 290"/>
          <p:cNvSpPr>
            <a:spLocks noChangeShapeType="1"/>
          </p:cNvSpPr>
          <p:nvPr/>
        </p:nvSpPr>
        <p:spPr bwMode="auto">
          <a:xfrm flipV="1">
            <a:off x="7754938" y="4425950"/>
            <a:ext cx="0" cy="1397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55" name="Line 63"/>
          <p:cNvSpPr>
            <a:spLocks noChangeShapeType="1"/>
          </p:cNvSpPr>
          <p:nvPr/>
        </p:nvSpPr>
        <p:spPr bwMode="auto">
          <a:xfrm>
            <a:off x="7710488" y="442912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56" name="Line 63"/>
          <p:cNvSpPr>
            <a:spLocks noChangeShapeType="1"/>
          </p:cNvSpPr>
          <p:nvPr/>
        </p:nvSpPr>
        <p:spPr bwMode="auto">
          <a:xfrm>
            <a:off x="7710488" y="45656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57" name="Rectangle 94"/>
          <p:cNvSpPr>
            <a:spLocks noChangeArrowheads="1"/>
          </p:cNvSpPr>
          <p:nvPr/>
        </p:nvSpPr>
        <p:spPr bwMode="auto">
          <a:xfrm>
            <a:off x="7731125" y="4473575"/>
            <a:ext cx="55563" cy="55563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58" name="Line 293"/>
          <p:cNvSpPr>
            <a:spLocks noChangeShapeType="1"/>
          </p:cNvSpPr>
          <p:nvPr/>
        </p:nvSpPr>
        <p:spPr bwMode="auto">
          <a:xfrm flipV="1">
            <a:off x="6854825" y="4376738"/>
            <a:ext cx="0" cy="1397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59" name="Line 63"/>
          <p:cNvSpPr>
            <a:spLocks noChangeShapeType="1"/>
          </p:cNvSpPr>
          <p:nvPr/>
        </p:nvSpPr>
        <p:spPr bwMode="auto">
          <a:xfrm>
            <a:off x="6810375" y="437991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60" name="Line 63"/>
          <p:cNvSpPr>
            <a:spLocks noChangeShapeType="1"/>
          </p:cNvSpPr>
          <p:nvPr/>
        </p:nvSpPr>
        <p:spPr bwMode="auto">
          <a:xfrm>
            <a:off x="6810375" y="45164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61" name="Rectangle 94"/>
          <p:cNvSpPr>
            <a:spLocks noChangeArrowheads="1"/>
          </p:cNvSpPr>
          <p:nvPr/>
        </p:nvSpPr>
        <p:spPr bwMode="auto">
          <a:xfrm>
            <a:off x="6831013" y="4424363"/>
            <a:ext cx="55562" cy="55562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62" name="Line 297"/>
          <p:cNvSpPr>
            <a:spLocks noChangeShapeType="1"/>
          </p:cNvSpPr>
          <p:nvPr/>
        </p:nvSpPr>
        <p:spPr bwMode="auto">
          <a:xfrm flipV="1">
            <a:off x="5913438" y="4419600"/>
            <a:ext cx="0" cy="1397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63" name="Line 63"/>
          <p:cNvSpPr>
            <a:spLocks noChangeShapeType="1"/>
          </p:cNvSpPr>
          <p:nvPr/>
        </p:nvSpPr>
        <p:spPr bwMode="auto">
          <a:xfrm>
            <a:off x="5868988" y="44227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64" name="Line 63"/>
          <p:cNvSpPr>
            <a:spLocks noChangeShapeType="1"/>
          </p:cNvSpPr>
          <p:nvPr/>
        </p:nvSpPr>
        <p:spPr bwMode="auto">
          <a:xfrm>
            <a:off x="5868988" y="45593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66" name="Line 301"/>
          <p:cNvSpPr>
            <a:spLocks noChangeShapeType="1"/>
          </p:cNvSpPr>
          <p:nvPr/>
        </p:nvSpPr>
        <p:spPr bwMode="auto">
          <a:xfrm flipV="1">
            <a:off x="4968875" y="4330700"/>
            <a:ext cx="0" cy="1397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67" name="Line 63"/>
          <p:cNvSpPr>
            <a:spLocks noChangeShapeType="1"/>
          </p:cNvSpPr>
          <p:nvPr/>
        </p:nvSpPr>
        <p:spPr bwMode="auto">
          <a:xfrm>
            <a:off x="4924425" y="43338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68" name="Line 63"/>
          <p:cNvSpPr>
            <a:spLocks noChangeShapeType="1"/>
          </p:cNvSpPr>
          <p:nvPr/>
        </p:nvSpPr>
        <p:spPr bwMode="auto">
          <a:xfrm>
            <a:off x="4924425" y="44704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69" name="Rectangle 94"/>
          <p:cNvSpPr>
            <a:spLocks noChangeArrowheads="1"/>
          </p:cNvSpPr>
          <p:nvPr/>
        </p:nvSpPr>
        <p:spPr bwMode="auto">
          <a:xfrm>
            <a:off x="4945063" y="4378325"/>
            <a:ext cx="55562" cy="55563"/>
          </a:xfrm>
          <a:prstGeom prst="rect">
            <a:avLst/>
          </a:prstGeom>
          <a:solidFill>
            <a:srgbClr val="00877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70" name="Line 305"/>
          <p:cNvSpPr>
            <a:spLocks noChangeShapeType="1"/>
          </p:cNvSpPr>
          <p:nvPr/>
        </p:nvSpPr>
        <p:spPr bwMode="auto">
          <a:xfrm flipV="1">
            <a:off x="3998913" y="4343400"/>
            <a:ext cx="0" cy="1397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71" name="Line 63"/>
          <p:cNvSpPr>
            <a:spLocks noChangeShapeType="1"/>
          </p:cNvSpPr>
          <p:nvPr/>
        </p:nvSpPr>
        <p:spPr bwMode="auto">
          <a:xfrm>
            <a:off x="3954463" y="43465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72" name="Line 63"/>
          <p:cNvSpPr>
            <a:spLocks noChangeShapeType="1"/>
          </p:cNvSpPr>
          <p:nvPr/>
        </p:nvSpPr>
        <p:spPr bwMode="auto">
          <a:xfrm>
            <a:off x="3954463" y="44831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73" name="Rectangle 94"/>
          <p:cNvSpPr>
            <a:spLocks noChangeArrowheads="1"/>
          </p:cNvSpPr>
          <p:nvPr/>
        </p:nvSpPr>
        <p:spPr bwMode="auto">
          <a:xfrm>
            <a:off x="3975100" y="4391025"/>
            <a:ext cx="55563" cy="55563"/>
          </a:xfrm>
          <a:prstGeom prst="rect">
            <a:avLst/>
          </a:prstGeom>
          <a:solidFill>
            <a:srgbClr val="BFBFBF"/>
          </a:solidFill>
          <a:ln w="9525" algn="ctr">
            <a:solidFill>
              <a:srgbClr val="BFBFBF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74" name="Line 309"/>
          <p:cNvSpPr>
            <a:spLocks noChangeShapeType="1"/>
          </p:cNvSpPr>
          <p:nvPr/>
        </p:nvSpPr>
        <p:spPr bwMode="auto">
          <a:xfrm flipV="1">
            <a:off x="3535363" y="4278313"/>
            <a:ext cx="0" cy="1397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75" name="Line 63"/>
          <p:cNvSpPr>
            <a:spLocks noChangeShapeType="1"/>
          </p:cNvSpPr>
          <p:nvPr/>
        </p:nvSpPr>
        <p:spPr bwMode="auto">
          <a:xfrm>
            <a:off x="3490913" y="428148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76" name="Line 63"/>
          <p:cNvSpPr>
            <a:spLocks noChangeShapeType="1"/>
          </p:cNvSpPr>
          <p:nvPr/>
        </p:nvSpPr>
        <p:spPr bwMode="auto">
          <a:xfrm>
            <a:off x="3490913" y="441801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77" name="Rectangle 94"/>
          <p:cNvSpPr>
            <a:spLocks noChangeArrowheads="1"/>
          </p:cNvSpPr>
          <p:nvPr/>
        </p:nvSpPr>
        <p:spPr bwMode="auto">
          <a:xfrm>
            <a:off x="3511550" y="4325938"/>
            <a:ext cx="55563" cy="55562"/>
          </a:xfrm>
          <a:prstGeom prst="rect">
            <a:avLst/>
          </a:prstGeom>
          <a:solidFill>
            <a:srgbClr val="00877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78" name="Line 313"/>
          <p:cNvSpPr>
            <a:spLocks noChangeShapeType="1"/>
          </p:cNvSpPr>
          <p:nvPr/>
        </p:nvSpPr>
        <p:spPr bwMode="auto">
          <a:xfrm flipV="1">
            <a:off x="3071813" y="4192588"/>
            <a:ext cx="0" cy="1397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79" name="Line 63"/>
          <p:cNvSpPr>
            <a:spLocks noChangeShapeType="1"/>
          </p:cNvSpPr>
          <p:nvPr/>
        </p:nvSpPr>
        <p:spPr bwMode="auto">
          <a:xfrm>
            <a:off x="3027363" y="419576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80" name="Line 63"/>
          <p:cNvSpPr>
            <a:spLocks noChangeShapeType="1"/>
          </p:cNvSpPr>
          <p:nvPr/>
        </p:nvSpPr>
        <p:spPr bwMode="auto">
          <a:xfrm>
            <a:off x="3027363" y="433228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81" name="Rectangle 94"/>
          <p:cNvSpPr>
            <a:spLocks noChangeArrowheads="1"/>
          </p:cNvSpPr>
          <p:nvPr/>
        </p:nvSpPr>
        <p:spPr bwMode="auto">
          <a:xfrm>
            <a:off x="3048000" y="4240213"/>
            <a:ext cx="55563" cy="55562"/>
          </a:xfrm>
          <a:prstGeom prst="rect">
            <a:avLst/>
          </a:prstGeom>
          <a:solidFill>
            <a:srgbClr val="00877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82" name="Line 317"/>
          <p:cNvSpPr>
            <a:spLocks noChangeShapeType="1"/>
          </p:cNvSpPr>
          <p:nvPr/>
        </p:nvSpPr>
        <p:spPr bwMode="auto">
          <a:xfrm flipV="1">
            <a:off x="2609850" y="3941763"/>
            <a:ext cx="0" cy="18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83" name="Line 63"/>
          <p:cNvSpPr>
            <a:spLocks noChangeShapeType="1"/>
          </p:cNvSpPr>
          <p:nvPr/>
        </p:nvSpPr>
        <p:spPr bwMode="auto">
          <a:xfrm>
            <a:off x="2565400" y="39449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84" name="Line 63"/>
          <p:cNvSpPr>
            <a:spLocks noChangeShapeType="1"/>
          </p:cNvSpPr>
          <p:nvPr/>
        </p:nvSpPr>
        <p:spPr bwMode="auto">
          <a:xfrm>
            <a:off x="2565400" y="41227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85" name="Rectangle 94"/>
          <p:cNvSpPr>
            <a:spLocks noChangeArrowheads="1"/>
          </p:cNvSpPr>
          <p:nvPr/>
        </p:nvSpPr>
        <p:spPr bwMode="auto">
          <a:xfrm>
            <a:off x="2582863" y="4005263"/>
            <a:ext cx="55562" cy="55562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86" name="Line 321"/>
          <p:cNvSpPr>
            <a:spLocks noChangeShapeType="1"/>
          </p:cNvSpPr>
          <p:nvPr/>
        </p:nvSpPr>
        <p:spPr bwMode="auto">
          <a:xfrm flipV="1">
            <a:off x="2373313" y="3951288"/>
            <a:ext cx="0" cy="2238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87" name="Line 63"/>
          <p:cNvSpPr>
            <a:spLocks noChangeShapeType="1"/>
          </p:cNvSpPr>
          <p:nvPr/>
        </p:nvSpPr>
        <p:spPr bwMode="auto">
          <a:xfrm>
            <a:off x="2328863" y="395446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88" name="Line 63"/>
          <p:cNvSpPr>
            <a:spLocks noChangeShapeType="1"/>
          </p:cNvSpPr>
          <p:nvPr/>
        </p:nvSpPr>
        <p:spPr bwMode="auto">
          <a:xfrm>
            <a:off x="2328863" y="41719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89" name="Rectangle 94"/>
          <p:cNvSpPr>
            <a:spLocks noChangeArrowheads="1"/>
          </p:cNvSpPr>
          <p:nvPr/>
        </p:nvSpPr>
        <p:spPr bwMode="auto">
          <a:xfrm>
            <a:off x="2346325" y="4033838"/>
            <a:ext cx="55563" cy="55562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90" name="Line 325"/>
          <p:cNvSpPr>
            <a:spLocks noChangeShapeType="1"/>
          </p:cNvSpPr>
          <p:nvPr/>
        </p:nvSpPr>
        <p:spPr bwMode="auto">
          <a:xfrm flipV="1">
            <a:off x="2155825" y="4467225"/>
            <a:ext cx="0" cy="1412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91" name="Line 63"/>
          <p:cNvSpPr>
            <a:spLocks noChangeShapeType="1"/>
          </p:cNvSpPr>
          <p:nvPr/>
        </p:nvSpPr>
        <p:spPr bwMode="auto">
          <a:xfrm>
            <a:off x="2111375" y="44704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92" name="Line 63"/>
          <p:cNvSpPr>
            <a:spLocks noChangeShapeType="1"/>
          </p:cNvSpPr>
          <p:nvPr/>
        </p:nvSpPr>
        <p:spPr bwMode="auto">
          <a:xfrm>
            <a:off x="2111375" y="460692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93" name="Rectangle 94"/>
          <p:cNvSpPr>
            <a:spLocks noChangeArrowheads="1"/>
          </p:cNvSpPr>
          <p:nvPr/>
        </p:nvSpPr>
        <p:spPr bwMode="auto">
          <a:xfrm>
            <a:off x="2128838" y="4505325"/>
            <a:ext cx="55562" cy="55563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595" name="Rectangle 79"/>
          <p:cNvSpPr>
            <a:spLocks noChangeArrowheads="1"/>
          </p:cNvSpPr>
          <p:nvPr/>
        </p:nvSpPr>
        <p:spPr bwMode="auto">
          <a:xfrm>
            <a:off x="7238190" y="1942970"/>
            <a:ext cx="17303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200" b="1" dirty="0">
                <a:solidFill>
                  <a:schemeClr val="tx2"/>
                </a:solidFill>
              </a:rPr>
              <a:t>TMC12/PR24 75 mg</a:t>
            </a:r>
          </a:p>
          <a:p>
            <a:pPr eaLnBrk="0" hangingPunct="0"/>
            <a:r>
              <a:rPr lang="en-GB" sz="1200" b="1" dirty="0">
                <a:solidFill>
                  <a:schemeClr val="tx2"/>
                </a:solidFill>
              </a:rPr>
              <a:t>TMC24/PR24 75 mg</a:t>
            </a:r>
          </a:p>
          <a:p>
            <a:pPr eaLnBrk="0" hangingPunct="0"/>
            <a:r>
              <a:rPr lang="en-GB" sz="1200" b="1" dirty="0">
                <a:solidFill>
                  <a:schemeClr val="tx2"/>
                </a:solidFill>
              </a:rPr>
              <a:t>TMC12/PR24 150 mg</a:t>
            </a:r>
          </a:p>
          <a:p>
            <a:pPr eaLnBrk="0" hangingPunct="0"/>
            <a:r>
              <a:rPr lang="en-GB" sz="1200" b="1" dirty="0">
                <a:solidFill>
                  <a:schemeClr val="tx2"/>
                </a:solidFill>
              </a:rPr>
              <a:t>TMC24/PR24 150 mg</a:t>
            </a:r>
            <a:endParaRPr lang="en-US" sz="1200" b="1" dirty="0">
              <a:solidFill>
                <a:schemeClr val="tx2"/>
              </a:solidFill>
            </a:endParaRPr>
          </a:p>
        </p:txBody>
      </p:sp>
      <p:cxnSp>
        <p:nvCxnSpPr>
          <p:cNvPr id="596" name="Straight Connector 81"/>
          <p:cNvCxnSpPr>
            <a:cxnSpLocks noChangeShapeType="1"/>
          </p:cNvCxnSpPr>
          <p:nvPr/>
        </p:nvCxnSpPr>
        <p:spPr bwMode="auto">
          <a:xfrm>
            <a:off x="6828156" y="2089020"/>
            <a:ext cx="403225" cy="0"/>
          </a:xfrm>
          <a:prstGeom prst="line">
            <a:avLst/>
          </a:prstGeom>
          <a:noFill/>
          <a:ln w="25400" algn="ctr">
            <a:solidFill>
              <a:srgbClr val="00B0F0"/>
            </a:solidFill>
            <a:round/>
            <a:headEnd/>
            <a:tailEnd/>
          </a:ln>
        </p:spPr>
      </p:cxnSp>
      <p:cxnSp>
        <p:nvCxnSpPr>
          <p:cNvPr id="597" name="Straight Connector 90"/>
          <p:cNvCxnSpPr>
            <a:cxnSpLocks noChangeShapeType="1"/>
          </p:cNvCxnSpPr>
          <p:nvPr/>
        </p:nvCxnSpPr>
        <p:spPr bwMode="auto">
          <a:xfrm>
            <a:off x="6828156" y="2268408"/>
            <a:ext cx="403225" cy="0"/>
          </a:xfrm>
          <a:prstGeom prst="line">
            <a:avLst/>
          </a:prstGeom>
          <a:noFill/>
          <a:ln w="25400" algn="ctr">
            <a:solidFill>
              <a:srgbClr val="00B0F0"/>
            </a:solidFill>
            <a:prstDash val="sysDash"/>
            <a:round/>
            <a:headEnd/>
            <a:tailEnd/>
          </a:ln>
        </p:spPr>
      </p:cxnSp>
      <p:cxnSp>
        <p:nvCxnSpPr>
          <p:cNvPr id="598" name="Straight Connector 91"/>
          <p:cNvCxnSpPr>
            <a:cxnSpLocks noChangeShapeType="1"/>
          </p:cNvCxnSpPr>
          <p:nvPr/>
        </p:nvCxnSpPr>
        <p:spPr bwMode="auto">
          <a:xfrm>
            <a:off x="6828156" y="2447795"/>
            <a:ext cx="403225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99" name="Straight Connector 92"/>
          <p:cNvCxnSpPr>
            <a:cxnSpLocks noChangeShapeType="1"/>
          </p:cNvCxnSpPr>
          <p:nvPr/>
        </p:nvCxnSpPr>
        <p:spPr bwMode="auto">
          <a:xfrm>
            <a:off x="6828156" y="2625595"/>
            <a:ext cx="403225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prstDash val="sysDash"/>
            <a:round/>
            <a:headEnd/>
            <a:tailEnd/>
          </a:ln>
        </p:spPr>
      </p:cxnSp>
      <p:cxnSp>
        <p:nvCxnSpPr>
          <p:cNvPr id="600" name="Straight Connector 93"/>
          <p:cNvCxnSpPr>
            <a:cxnSpLocks noChangeShapeType="1"/>
          </p:cNvCxnSpPr>
          <p:nvPr/>
        </p:nvCxnSpPr>
        <p:spPr bwMode="auto">
          <a:xfrm>
            <a:off x="5161434" y="2159788"/>
            <a:ext cx="403225" cy="0"/>
          </a:xfrm>
          <a:prstGeom prst="line">
            <a:avLst/>
          </a:prstGeom>
          <a:noFill/>
          <a:ln w="25400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</p:cxnSp>
      <p:sp>
        <p:nvSpPr>
          <p:cNvPr id="601" name="Rectangle 94"/>
          <p:cNvSpPr>
            <a:spLocks noChangeArrowheads="1"/>
          </p:cNvSpPr>
          <p:nvPr/>
        </p:nvSpPr>
        <p:spPr bwMode="auto">
          <a:xfrm>
            <a:off x="6975794" y="2035045"/>
            <a:ext cx="107950" cy="107950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02" name="Rectangle 95"/>
          <p:cNvSpPr>
            <a:spLocks noChangeArrowheads="1"/>
          </p:cNvSpPr>
          <p:nvPr/>
        </p:nvSpPr>
        <p:spPr bwMode="auto">
          <a:xfrm>
            <a:off x="6975794" y="2401758"/>
            <a:ext cx="107950" cy="1079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03" name="Rectangle 96"/>
          <p:cNvSpPr>
            <a:spLocks noChangeArrowheads="1"/>
          </p:cNvSpPr>
          <p:nvPr/>
        </p:nvSpPr>
        <p:spPr bwMode="auto">
          <a:xfrm>
            <a:off x="5309072" y="2105813"/>
            <a:ext cx="107950" cy="107950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04" name="Oval 97"/>
          <p:cNvSpPr>
            <a:spLocks noChangeArrowheads="1"/>
          </p:cNvSpPr>
          <p:nvPr/>
        </p:nvSpPr>
        <p:spPr bwMode="auto">
          <a:xfrm>
            <a:off x="6971031" y="2214433"/>
            <a:ext cx="117475" cy="115888"/>
          </a:xfrm>
          <a:prstGeom prst="ellipse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05" name="Oval 98"/>
          <p:cNvSpPr>
            <a:spLocks noChangeArrowheads="1"/>
          </p:cNvSpPr>
          <p:nvPr/>
        </p:nvSpPr>
        <p:spPr bwMode="auto">
          <a:xfrm>
            <a:off x="6971031" y="2571620"/>
            <a:ext cx="117475" cy="117475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06" name="Rectangle 395"/>
          <p:cNvSpPr>
            <a:spLocks noChangeArrowheads="1"/>
          </p:cNvSpPr>
          <p:nvPr/>
        </p:nvSpPr>
        <p:spPr bwMode="auto">
          <a:xfrm>
            <a:off x="5089978" y="1928586"/>
            <a:ext cx="3856038" cy="866775"/>
          </a:xfrm>
          <a:prstGeom prst="rect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07" name="Rectangle 79"/>
          <p:cNvSpPr>
            <a:spLocks noChangeArrowheads="1"/>
          </p:cNvSpPr>
          <p:nvPr/>
        </p:nvSpPr>
        <p:spPr bwMode="auto">
          <a:xfrm>
            <a:off x="5587686" y="2009071"/>
            <a:ext cx="11620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200" b="1" dirty="0">
                <a:solidFill>
                  <a:schemeClr val="tx2"/>
                </a:solidFill>
              </a:rPr>
              <a:t>Pbo24/PR48</a:t>
            </a:r>
          </a:p>
          <a:p>
            <a:pPr eaLnBrk="0" hangingPunct="0"/>
            <a:r>
              <a:rPr lang="en-GB" sz="1200" b="1" dirty="0">
                <a:solidFill>
                  <a:schemeClr val="tx2"/>
                </a:solidFill>
              </a:rPr>
              <a:t>TMC 75 mg</a:t>
            </a:r>
          </a:p>
          <a:p>
            <a:pPr eaLnBrk="0" hangingPunct="0"/>
            <a:r>
              <a:rPr lang="en-GB" sz="1200" b="1" dirty="0">
                <a:solidFill>
                  <a:schemeClr val="tx2"/>
                </a:solidFill>
              </a:rPr>
              <a:t>TMC 150 mg</a:t>
            </a:r>
            <a:endParaRPr lang="en-US" sz="1200" b="1" dirty="0">
              <a:solidFill>
                <a:schemeClr val="tx2"/>
              </a:solidFill>
            </a:endParaRPr>
          </a:p>
        </p:txBody>
      </p:sp>
      <p:cxnSp>
        <p:nvCxnSpPr>
          <p:cNvPr id="608" name="Straight Connector 81"/>
          <p:cNvCxnSpPr>
            <a:cxnSpLocks noChangeShapeType="1"/>
          </p:cNvCxnSpPr>
          <p:nvPr/>
        </p:nvCxnSpPr>
        <p:spPr bwMode="auto">
          <a:xfrm>
            <a:off x="5151909" y="2337588"/>
            <a:ext cx="403225" cy="0"/>
          </a:xfrm>
          <a:prstGeom prst="line">
            <a:avLst/>
          </a:prstGeom>
          <a:noFill/>
          <a:ln w="25400" algn="ctr">
            <a:solidFill>
              <a:srgbClr val="00B050"/>
            </a:solidFill>
            <a:round/>
            <a:headEnd/>
            <a:tailEnd/>
          </a:ln>
        </p:spPr>
      </p:cxnSp>
      <p:cxnSp>
        <p:nvCxnSpPr>
          <p:cNvPr id="609" name="Straight Connector 90"/>
          <p:cNvCxnSpPr>
            <a:cxnSpLocks noChangeShapeType="1"/>
          </p:cNvCxnSpPr>
          <p:nvPr/>
        </p:nvCxnSpPr>
        <p:spPr bwMode="auto">
          <a:xfrm>
            <a:off x="5151909" y="2516976"/>
            <a:ext cx="403225" cy="0"/>
          </a:xfrm>
          <a:prstGeom prst="line">
            <a:avLst/>
          </a:prstGeom>
          <a:noFill/>
          <a:ln w="25400" algn="ctr">
            <a:solidFill>
              <a:srgbClr val="00B050"/>
            </a:solidFill>
            <a:prstDash val="sysDash"/>
            <a:round/>
            <a:headEnd/>
            <a:tailEnd/>
          </a:ln>
        </p:spPr>
      </p:cxnSp>
      <p:sp>
        <p:nvSpPr>
          <p:cNvPr id="610" name="Rectangle 94"/>
          <p:cNvSpPr>
            <a:spLocks noChangeArrowheads="1"/>
          </p:cNvSpPr>
          <p:nvPr/>
        </p:nvSpPr>
        <p:spPr bwMode="auto">
          <a:xfrm>
            <a:off x="5299547" y="2283613"/>
            <a:ext cx="107950" cy="107950"/>
          </a:xfrm>
          <a:prstGeom prst="rect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11" name="Oval 97"/>
          <p:cNvSpPr>
            <a:spLocks noChangeArrowheads="1"/>
          </p:cNvSpPr>
          <p:nvPr/>
        </p:nvSpPr>
        <p:spPr bwMode="auto">
          <a:xfrm>
            <a:off x="5294784" y="2463001"/>
            <a:ext cx="117475" cy="115888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12" name="Freeform 340"/>
          <p:cNvSpPr>
            <a:spLocks/>
          </p:cNvSpPr>
          <p:nvPr/>
        </p:nvSpPr>
        <p:spPr bwMode="auto">
          <a:xfrm>
            <a:off x="2166938" y="4125913"/>
            <a:ext cx="2805112" cy="496887"/>
          </a:xfrm>
          <a:custGeom>
            <a:avLst/>
            <a:gdLst>
              <a:gd name="T0" fmla="*/ 1767 w 1767"/>
              <a:gd name="T1" fmla="*/ 175 h 313"/>
              <a:gd name="T2" fmla="*/ 1173 w 1767"/>
              <a:gd name="T3" fmla="*/ 163 h 313"/>
              <a:gd name="T4" fmla="*/ 868 w 1767"/>
              <a:gd name="T5" fmla="*/ 163 h 313"/>
              <a:gd name="T6" fmla="*/ 577 w 1767"/>
              <a:gd name="T7" fmla="*/ 108 h 313"/>
              <a:gd name="T8" fmla="*/ 285 w 1767"/>
              <a:gd name="T9" fmla="*/ 39 h 313"/>
              <a:gd name="T10" fmla="*/ 136 w 1767"/>
              <a:gd name="T11" fmla="*/ 0 h 313"/>
              <a:gd name="T12" fmla="*/ 0 w 1767"/>
              <a:gd name="T13" fmla="*/ 313 h 31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67"/>
              <a:gd name="T22" fmla="*/ 0 h 313"/>
              <a:gd name="T23" fmla="*/ 1767 w 1767"/>
              <a:gd name="T24" fmla="*/ 313 h 31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67" h="313">
                <a:moveTo>
                  <a:pt x="1767" y="175"/>
                </a:moveTo>
                <a:lnTo>
                  <a:pt x="1173" y="163"/>
                </a:lnTo>
                <a:lnTo>
                  <a:pt x="868" y="163"/>
                </a:lnTo>
                <a:lnTo>
                  <a:pt x="577" y="108"/>
                </a:lnTo>
                <a:lnTo>
                  <a:pt x="285" y="39"/>
                </a:lnTo>
                <a:lnTo>
                  <a:pt x="136" y="0"/>
                </a:lnTo>
                <a:lnTo>
                  <a:pt x="0" y="313"/>
                </a:lnTo>
              </a:path>
            </a:pathLst>
          </a:custGeom>
          <a:noFill/>
          <a:ln w="25400" cap="flat" cmpd="sng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13" name="Line 342"/>
          <p:cNvSpPr>
            <a:spLocks noChangeShapeType="1"/>
          </p:cNvSpPr>
          <p:nvPr/>
        </p:nvSpPr>
        <p:spPr bwMode="auto">
          <a:xfrm flipV="1">
            <a:off x="2170113" y="4562475"/>
            <a:ext cx="0" cy="79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14" name="Line 63"/>
          <p:cNvSpPr>
            <a:spLocks noChangeShapeType="1"/>
          </p:cNvSpPr>
          <p:nvPr/>
        </p:nvSpPr>
        <p:spPr bwMode="auto">
          <a:xfrm>
            <a:off x="2125663" y="45656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15" name="Line 63"/>
          <p:cNvSpPr>
            <a:spLocks noChangeShapeType="1"/>
          </p:cNvSpPr>
          <p:nvPr/>
        </p:nvSpPr>
        <p:spPr bwMode="auto">
          <a:xfrm>
            <a:off x="2125663" y="464978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16" name="Rectangle 94"/>
          <p:cNvSpPr>
            <a:spLocks noChangeArrowheads="1"/>
          </p:cNvSpPr>
          <p:nvPr/>
        </p:nvSpPr>
        <p:spPr bwMode="auto">
          <a:xfrm>
            <a:off x="2143125" y="4581525"/>
            <a:ext cx="55563" cy="55563"/>
          </a:xfrm>
          <a:prstGeom prst="rect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17" name="Line 346"/>
          <p:cNvSpPr>
            <a:spLocks noChangeShapeType="1"/>
          </p:cNvSpPr>
          <p:nvPr/>
        </p:nvSpPr>
        <p:spPr bwMode="auto">
          <a:xfrm flipV="1">
            <a:off x="2386013" y="4124325"/>
            <a:ext cx="0" cy="79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18" name="Line 63"/>
          <p:cNvSpPr>
            <a:spLocks noChangeShapeType="1"/>
          </p:cNvSpPr>
          <p:nvPr/>
        </p:nvSpPr>
        <p:spPr bwMode="auto">
          <a:xfrm>
            <a:off x="2341563" y="40973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19" name="Line 63"/>
          <p:cNvSpPr>
            <a:spLocks noChangeShapeType="1"/>
          </p:cNvSpPr>
          <p:nvPr/>
        </p:nvSpPr>
        <p:spPr bwMode="auto">
          <a:xfrm>
            <a:off x="2341563" y="42116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20" name="Rectangle 94"/>
          <p:cNvSpPr>
            <a:spLocks noChangeArrowheads="1"/>
          </p:cNvSpPr>
          <p:nvPr/>
        </p:nvSpPr>
        <p:spPr bwMode="auto">
          <a:xfrm>
            <a:off x="2359025" y="4114800"/>
            <a:ext cx="55563" cy="55563"/>
          </a:xfrm>
          <a:prstGeom prst="rect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21" name="Line 350"/>
          <p:cNvSpPr>
            <a:spLocks noChangeShapeType="1"/>
          </p:cNvSpPr>
          <p:nvPr/>
        </p:nvSpPr>
        <p:spPr bwMode="auto">
          <a:xfrm flipV="1">
            <a:off x="2617788" y="4154488"/>
            <a:ext cx="0" cy="79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22" name="Line 63"/>
          <p:cNvSpPr>
            <a:spLocks noChangeShapeType="1"/>
          </p:cNvSpPr>
          <p:nvPr/>
        </p:nvSpPr>
        <p:spPr bwMode="auto">
          <a:xfrm>
            <a:off x="2573338" y="415766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23" name="Line 63"/>
          <p:cNvSpPr>
            <a:spLocks noChangeShapeType="1"/>
          </p:cNvSpPr>
          <p:nvPr/>
        </p:nvSpPr>
        <p:spPr bwMode="auto">
          <a:xfrm>
            <a:off x="2573338" y="42418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24" name="Rectangle 94"/>
          <p:cNvSpPr>
            <a:spLocks noChangeArrowheads="1"/>
          </p:cNvSpPr>
          <p:nvPr/>
        </p:nvSpPr>
        <p:spPr bwMode="auto">
          <a:xfrm>
            <a:off x="2590800" y="4173538"/>
            <a:ext cx="55563" cy="55562"/>
          </a:xfrm>
          <a:prstGeom prst="rect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25" name="Line 354"/>
          <p:cNvSpPr>
            <a:spLocks noChangeShapeType="1"/>
          </p:cNvSpPr>
          <p:nvPr/>
        </p:nvSpPr>
        <p:spPr bwMode="auto">
          <a:xfrm flipV="1">
            <a:off x="3089275" y="4256088"/>
            <a:ext cx="0" cy="79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26" name="Line 63"/>
          <p:cNvSpPr>
            <a:spLocks noChangeShapeType="1"/>
          </p:cNvSpPr>
          <p:nvPr/>
        </p:nvSpPr>
        <p:spPr bwMode="auto">
          <a:xfrm>
            <a:off x="3044825" y="4259263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27" name="Line 63"/>
          <p:cNvSpPr>
            <a:spLocks noChangeShapeType="1"/>
          </p:cNvSpPr>
          <p:nvPr/>
        </p:nvSpPr>
        <p:spPr bwMode="auto">
          <a:xfrm>
            <a:off x="3044825" y="43434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28" name="Rectangle 94"/>
          <p:cNvSpPr>
            <a:spLocks noChangeArrowheads="1"/>
          </p:cNvSpPr>
          <p:nvPr/>
        </p:nvSpPr>
        <p:spPr bwMode="auto">
          <a:xfrm>
            <a:off x="3062288" y="4275138"/>
            <a:ext cx="55562" cy="55562"/>
          </a:xfrm>
          <a:prstGeom prst="rect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29" name="Line 358"/>
          <p:cNvSpPr>
            <a:spLocks noChangeShapeType="1"/>
          </p:cNvSpPr>
          <p:nvPr/>
        </p:nvSpPr>
        <p:spPr bwMode="auto">
          <a:xfrm flipV="1">
            <a:off x="3541713" y="4335463"/>
            <a:ext cx="0" cy="79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30" name="Line 63"/>
          <p:cNvSpPr>
            <a:spLocks noChangeShapeType="1"/>
          </p:cNvSpPr>
          <p:nvPr/>
        </p:nvSpPr>
        <p:spPr bwMode="auto">
          <a:xfrm>
            <a:off x="3497263" y="43386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31" name="Line 63"/>
          <p:cNvSpPr>
            <a:spLocks noChangeShapeType="1"/>
          </p:cNvSpPr>
          <p:nvPr/>
        </p:nvSpPr>
        <p:spPr bwMode="auto">
          <a:xfrm>
            <a:off x="3497263" y="44227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32" name="Rectangle 94"/>
          <p:cNvSpPr>
            <a:spLocks noChangeArrowheads="1"/>
          </p:cNvSpPr>
          <p:nvPr/>
        </p:nvSpPr>
        <p:spPr bwMode="auto">
          <a:xfrm>
            <a:off x="3512344" y="4354513"/>
            <a:ext cx="55563" cy="55562"/>
          </a:xfrm>
          <a:prstGeom prst="rect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33" name="Line 362"/>
          <p:cNvSpPr>
            <a:spLocks noChangeShapeType="1"/>
          </p:cNvSpPr>
          <p:nvPr/>
        </p:nvSpPr>
        <p:spPr bwMode="auto">
          <a:xfrm flipV="1">
            <a:off x="4003675" y="4335463"/>
            <a:ext cx="0" cy="79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34" name="Line 63"/>
          <p:cNvSpPr>
            <a:spLocks noChangeShapeType="1"/>
          </p:cNvSpPr>
          <p:nvPr/>
        </p:nvSpPr>
        <p:spPr bwMode="auto">
          <a:xfrm>
            <a:off x="3959225" y="43386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35" name="Line 63"/>
          <p:cNvSpPr>
            <a:spLocks noChangeShapeType="1"/>
          </p:cNvSpPr>
          <p:nvPr/>
        </p:nvSpPr>
        <p:spPr bwMode="auto">
          <a:xfrm>
            <a:off x="3959225" y="44227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36" name="Rectangle 94"/>
          <p:cNvSpPr>
            <a:spLocks noChangeArrowheads="1"/>
          </p:cNvSpPr>
          <p:nvPr/>
        </p:nvSpPr>
        <p:spPr bwMode="auto">
          <a:xfrm>
            <a:off x="3976688" y="4354513"/>
            <a:ext cx="55562" cy="55562"/>
          </a:xfrm>
          <a:prstGeom prst="rect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37" name="Line 366"/>
          <p:cNvSpPr>
            <a:spLocks noChangeShapeType="1"/>
          </p:cNvSpPr>
          <p:nvPr/>
        </p:nvSpPr>
        <p:spPr bwMode="auto">
          <a:xfrm flipV="1">
            <a:off x="4986338" y="4352925"/>
            <a:ext cx="0" cy="79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38" name="Line 63"/>
          <p:cNvSpPr>
            <a:spLocks noChangeShapeType="1"/>
          </p:cNvSpPr>
          <p:nvPr/>
        </p:nvSpPr>
        <p:spPr bwMode="auto">
          <a:xfrm>
            <a:off x="4941888" y="43561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39" name="Line 63"/>
          <p:cNvSpPr>
            <a:spLocks noChangeShapeType="1"/>
          </p:cNvSpPr>
          <p:nvPr/>
        </p:nvSpPr>
        <p:spPr bwMode="auto">
          <a:xfrm>
            <a:off x="4941888" y="44402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41" name="Line 63"/>
          <p:cNvSpPr>
            <a:spLocks noChangeShapeType="1"/>
          </p:cNvSpPr>
          <p:nvPr/>
        </p:nvSpPr>
        <p:spPr bwMode="auto">
          <a:xfrm>
            <a:off x="5883275" y="44402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42" name="Line 63"/>
          <p:cNvSpPr>
            <a:spLocks noChangeShapeType="1"/>
          </p:cNvSpPr>
          <p:nvPr/>
        </p:nvSpPr>
        <p:spPr bwMode="auto">
          <a:xfrm>
            <a:off x="5883275" y="45243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43" name="Freeform 376"/>
          <p:cNvSpPr>
            <a:spLocks/>
          </p:cNvSpPr>
          <p:nvPr/>
        </p:nvSpPr>
        <p:spPr bwMode="auto">
          <a:xfrm>
            <a:off x="2173288" y="3522663"/>
            <a:ext cx="2828925" cy="1031875"/>
          </a:xfrm>
          <a:custGeom>
            <a:avLst/>
            <a:gdLst>
              <a:gd name="T0" fmla="*/ 1782 w 1782"/>
              <a:gd name="T1" fmla="*/ 266 h 650"/>
              <a:gd name="T2" fmla="*/ 1170 w 1782"/>
              <a:gd name="T3" fmla="*/ 234 h 650"/>
              <a:gd name="T4" fmla="*/ 882 w 1782"/>
              <a:gd name="T5" fmla="*/ 190 h 650"/>
              <a:gd name="T6" fmla="*/ 584 w 1782"/>
              <a:gd name="T7" fmla="*/ 156 h 650"/>
              <a:gd name="T8" fmla="*/ 294 w 1782"/>
              <a:gd name="T9" fmla="*/ 76 h 650"/>
              <a:gd name="T10" fmla="*/ 144 w 1782"/>
              <a:gd name="T11" fmla="*/ 0 h 650"/>
              <a:gd name="T12" fmla="*/ 0 w 1782"/>
              <a:gd name="T13" fmla="*/ 650 h 65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82"/>
              <a:gd name="T22" fmla="*/ 0 h 650"/>
              <a:gd name="T23" fmla="*/ 1782 w 1782"/>
              <a:gd name="T24" fmla="*/ 650 h 65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82" h="650">
                <a:moveTo>
                  <a:pt x="1782" y="266"/>
                </a:moveTo>
                <a:lnTo>
                  <a:pt x="1170" y="234"/>
                </a:lnTo>
                <a:lnTo>
                  <a:pt x="882" y="190"/>
                </a:lnTo>
                <a:lnTo>
                  <a:pt x="584" y="156"/>
                </a:lnTo>
                <a:lnTo>
                  <a:pt x="294" y="76"/>
                </a:lnTo>
                <a:lnTo>
                  <a:pt x="144" y="0"/>
                </a:lnTo>
                <a:lnTo>
                  <a:pt x="0" y="650"/>
                </a:lnTo>
              </a:path>
            </a:pathLst>
          </a:custGeom>
          <a:noFill/>
          <a:ln w="25400" cap="flat" cmpd="sng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44" name="Line 378"/>
          <p:cNvSpPr>
            <a:spLocks noChangeShapeType="1"/>
          </p:cNvSpPr>
          <p:nvPr/>
        </p:nvSpPr>
        <p:spPr bwMode="auto">
          <a:xfrm flipV="1">
            <a:off x="5002213" y="3859213"/>
            <a:ext cx="0" cy="1984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45" name="Line 63"/>
          <p:cNvSpPr>
            <a:spLocks noChangeShapeType="1"/>
          </p:cNvSpPr>
          <p:nvPr/>
        </p:nvSpPr>
        <p:spPr bwMode="auto">
          <a:xfrm>
            <a:off x="4957763" y="386238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46" name="Line 63"/>
          <p:cNvSpPr>
            <a:spLocks noChangeShapeType="1"/>
          </p:cNvSpPr>
          <p:nvPr/>
        </p:nvSpPr>
        <p:spPr bwMode="auto">
          <a:xfrm>
            <a:off x="4957763" y="40592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47" name="Rectangle 94"/>
          <p:cNvSpPr>
            <a:spLocks noChangeArrowheads="1"/>
          </p:cNvSpPr>
          <p:nvPr/>
        </p:nvSpPr>
        <p:spPr bwMode="auto">
          <a:xfrm>
            <a:off x="4973638" y="3937000"/>
            <a:ext cx="55562" cy="55563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48" name="Line 382"/>
          <p:cNvSpPr>
            <a:spLocks noChangeShapeType="1"/>
          </p:cNvSpPr>
          <p:nvPr/>
        </p:nvSpPr>
        <p:spPr bwMode="auto">
          <a:xfrm flipV="1">
            <a:off x="4033838" y="3794125"/>
            <a:ext cx="0" cy="1984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49" name="Line 63"/>
          <p:cNvSpPr>
            <a:spLocks noChangeShapeType="1"/>
          </p:cNvSpPr>
          <p:nvPr/>
        </p:nvSpPr>
        <p:spPr bwMode="auto">
          <a:xfrm>
            <a:off x="3989388" y="37973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0" name="Line 63"/>
          <p:cNvSpPr>
            <a:spLocks noChangeShapeType="1"/>
          </p:cNvSpPr>
          <p:nvPr/>
        </p:nvSpPr>
        <p:spPr bwMode="auto">
          <a:xfrm>
            <a:off x="3989388" y="39941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1" name="Rectangle 94"/>
          <p:cNvSpPr>
            <a:spLocks noChangeArrowheads="1"/>
          </p:cNvSpPr>
          <p:nvPr/>
        </p:nvSpPr>
        <p:spPr bwMode="auto">
          <a:xfrm>
            <a:off x="4005263" y="3871913"/>
            <a:ext cx="55562" cy="55562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52" name="Line 386"/>
          <p:cNvSpPr>
            <a:spLocks noChangeShapeType="1"/>
          </p:cNvSpPr>
          <p:nvPr/>
        </p:nvSpPr>
        <p:spPr bwMode="auto">
          <a:xfrm flipV="1">
            <a:off x="3570288" y="3727450"/>
            <a:ext cx="0" cy="1857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3" name="Line 63"/>
          <p:cNvSpPr>
            <a:spLocks noChangeShapeType="1"/>
          </p:cNvSpPr>
          <p:nvPr/>
        </p:nvSpPr>
        <p:spPr bwMode="auto">
          <a:xfrm>
            <a:off x="3525838" y="37369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4" name="Line 63"/>
          <p:cNvSpPr>
            <a:spLocks noChangeShapeType="1"/>
          </p:cNvSpPr>
          <p:nvPr/>
        </p:nvSpPr>
        <p:spPr bwMode="auto">
          <a:xfrm>
            <a:off x="3525838" y="391160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" name="Rectangle 94"/>
          <p:cNvSpPr>
            <a:spLocks noChangeArrowheads="1"/>
          </p:cNvSpPr>
          <p:nvPr/>
        </p:nvSpPr>
        <p:spPr bwMode="auto">
          <a:xfrm>
            <a:off x="3541713" y="3805238"/>
            <a:ext cx="55562" cy="55562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56" name="Line 390"/>
          <p:cNvSpPr>
            <a:spLocks noChangeShapeType="1"/>
          </p:cNvSpPr>
          <p:nvPr/>
        </p:nvSpPr>
        <p:spPr bwMode="auto">
          <a:xfrm flipV="1">
            <a:off x="3103563" y="3667125"/>
            <a:ext cx="0" cy="1857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7" name="Line 63"/>
          <p:cNvSpPr>
            <a:spLocks noChangeShapeType="1"/>
          </p:cNvSpPr>
          <p:nvPr/>
        </p:nvSpPr>
        <p:spPr bwMode="auto">
          <a:xfrm>
            <a:off x="3059113" y="36766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8" name="Line 63"/>
          <p:cNvSpPr>
            <a:spLocks noChangeShapeType="1"/>
          </p:cNvSpPr>
          <p:nvPr/>
        </p:nvSpPr>
        <p:spPr bwMode="auto">
          <a:xfrm>
            <a:off x="3059113" y="385127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9" name="Rectangle 94"/>
          <p:cNvSpPr>
            <a:spLocks noChangeArrowheads="1"/>
          </p:cNvSpPr>
          <p:nvPr/>
        </p:nvSpPr>
        <p:spPr bwMode="auto">
          <a:xfrm>
            <a:off x="3074988" y="3744913"/>
            <a:ext cx="55562" cy="55562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60" name="Line 394"/>
          <p:cNvSpPr>
            <a:spLocks noChangeShapeType="1"/>
          </p:cNvSpPr>
          <p:nvPr/>
        </p:nvSpPr>
        <p:spPr bwMode="auto">
          <a:xfrm flipV="1">
            <a:off x="2636838" y="3543300"/>
            <a:ext cx="0" cy="1857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61" name="Line 63"/>
          <p:cNvSpPr>
            <a:spLocks noChangeShapeType="1"/>
          </p:cNvSpPr>
          <p:nvPr/>
        </p:nvSpPr>
        <p:spPr bwMode="auto">
          <a:xfrm>
            <a:off x="2592388" y="3552825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62" name="Line 63"/>
          <p:cNvSpPr>
            <a:spLocks noChangeShapeType="1"/>
          </p:cNvSpPr>
          <p:nvPr/>
        </p:nvSpPr>
        <p:spPr bwMode="auto">
          <a:xfrm>
            <a:off x="2592388" y="3727450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63" name="Rectangle 94"/>
          <p:cNvSpPr>
            <a:spLocks noChangeArrowheads="1"/>
          </p:cNvSpPr>
          <p:nvPr/>
        </p:nvSpPr>
        <p:spPr bwMode="auto">
          <a:xfrm>
            <a:off x="2608263" y="3621088"/>
            <a:ext cx="55562" cy="55562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664" name="Line 398"/>
          <p:cNvSpPr>
            <a:spLocks noChangeShapeType="1"/>
          </p:cNvSpPr>
          <p:nvPr/>
        </p:nvSpPr>
        <p:spPr bwMode="auto">
          <a:xfrm flipV="1">
            <a:off x="2395538" y="3373438"/>
            <a:ext cx="0" cy="2936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65" name="Line 63"/>
          <p:cNvSpPr>
            <a:spLocks noChangeShapeType="1"/>
          </p:cNvSpPr>
          <p:nvPr/>
        </p:nvSpPr>
        <p:spPr bwMode="auto">
          <a:xfrm>
            <a:off x="2351088" y="33861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66" name="Line 63"/>
          <p:cNvSpPr>
            <a:spLocks noChangeShapeType="1"/>
          </p:cNvSpPr>
          <p:nvPr/>
        </p:nvSpPr>
        <p:spPr bwMode="auto">
          <a:xfrm>
            <a:off x="2351088" y="3665538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67" name="Rectangle 94"/>
          <p:cNvSpPr>
            <a:spLocks noChangeArrowheads="1"/>
          </p:cNvSpPr>
          <p:nvPr/>
        </p:nvSpPr>
        <p:spPr bwMode="auto">
          <a:xfrm>
            <a:off x="2366963" y="3508375"/>
            <a:ext cx="55562" cy="55563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cxnSp>
        <p:nvCxnSpPr>
          <p:cNvPr id="668" name="Straight Connector 58"/>
          <p:cNvCxnSpPr>
            <a:cxnSpLocks noChangeShapeType="1"/>
          </p:cNvCxnSpPr>
          <p:nvPr/>
        </p:nvCxnSpPr>
        <p:spPr bwMode="auto">
          <a:xfrm flipV="1">
            <a:off x="2044700" y="3489325"/>
            <a:ext cx="5722938" cy="0"/>
          </a:xfrm>
          <a:prstGeom prst="line">
            <a:avLst/>
          </a:prstGeom>
          <a:noFill/>
          <a:ln w="19050" algn="ctr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669" name="Straight Connector 59"/>
          <p:cNvCxnSpPr>
            <a:cxnSpLocks noChangeShapeType="1"/>
          </p:cNvCxnSpPr>
          <p:nvPr/>
        </p:nvCxnSpPr>
        <p:spPr bwMode="auto">
          <a:xfrm flipV="1">
            <a:off x="2044700" y="5289550"/>
            <a:ext cx="5722938" cy="0"/>
          </a:xfrm>
          <a:prstGeom prst="line">
            <a:avLst/>
          </a:prstGeom>
          <a:noFill/>
          <a:ln w="19050" algn="ctr">
            <a:solidFill>
              <a:srgbClr val="990099"/>
            </a:solidFill>
            <a:round/>
            <a:headEnd/>
            <a:tailEnd/>
          </a:ln>
        </p:spPr>
      </p:cxnSp>
      <p:sp>
        <p:nvSpPr>
          <p:cNvPr id="670" name="Rectangle 21"/>
          <p:cNvSpPr>
            <a:spLocks noChangeArrowheads="1"/>
          </p:cNvSpPr>
          <p:nvPr/>
        </p:nvSpPr>
        <p:spPr bwMode="auto">
          <a:xfrm>
            <a:off x="5478463" y="3054350"/>
            <a:ext cx="238125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/>
          <a:lstStyle/>
          <a:p>
            <a:pPr algn="r" eaLnBrk="0" hangingPunct="0"/>
            <a:r>
              <a:rPr lang="en-GB" sz="1600" b="1" dirty="0">
                <a:solidFill>
                  <a:schemeClr val="tx2"/>
                </a:solidFill>
              </a:rPr>
              <a:t>Upper limit of normal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671" name="Rectangle 21"/>
          <p:cNvSpPr>
            <a:spLocks noChangeArrowheads="1"/>
          </p:cNvSpPr>
          <p:nvPr/>
        </p:nvSpPr>
        <p:spPr bwMode="auto">
          <a:xfrm>
            <a:off x="5487988" y="4883150"/>
            <a:ext cx="238125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/>
          <a:lstStyle/>
          <a:p>
            <a:pPr algn="r" eaLnBrk="0" hangingPunct="0"/>
            <a:r>
              <a:rPr lang="en-GB" sz="1600" b="1" dirty="0">
                <a:solidFill>
                  <a:schemeClr val="tx2"/>
                </a:solidFill>
              </a:rPr>
              <a:t>Lower limit of normal</a:t>
            </a:r>
            <a:endParaRPr lang="en-US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9"/>
          <p:cNvGrpSpPr/>
          <p:nvPr/>
        </p:nvGrpSpPr>
        <p:grpSpPr>
          <a:xfrm>
            <a:off x="2131815" y="5145806"/>
            <a:ext cx="5523111" cy="278604"/>
            <a:chOff x="2131815" y="5310190"/>
            <a:chExt cx="5523111" cy="278604"/>
          </a:xfrm>
          <a:solidFill>
            <a:srgbClr val="E37222"/>
          </a:solidFill>
        </p:grpSpPr>
        <p:grpSp>
          <p:nvGrpSpPr>
            <p:cNvPr id="3" name="Group 360"/>
            <p:cNvGrpSpPr/>
            <p:nvPr/>
          </p:nvGrpSpPr>
          <p:grpSpPr>
            <a:xfrm>
              <a:off x="2131815" y="5500281"/>
              <a:ext cx="85725" cy="57558"/>
              <a:chOff x="2133600" y="4714467"/>
              <a:chExt cx="85725" cy="333375"/>
            </a:xfrm>
            <a:grpFill/>
          </p:grpSpPr>
          <p:sp>
            <p:nvSpPr>
              <p:cNvPr id="273" name="Line 63"/>
              <p:cNvSpPr>
                <a:spLocks noChangeShapeType="1"/>
              </p:cNvSpPr>
              <p:nvPr/>
            </p:nvSpPr>
            <p:spPr bwMode="auto">
              <a:xfrm>
                <a:off x="2133600" y="4714467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4" name="Line 63"/>
              <p:cNvSpPr>
                <a:spLocks noChangeShapeType="1"/>
              </p:cNvSpPr>
              <p:nvPr/>
            </p:nvSpPr>
            <p:spPr bwMode="auto">
              <a:xfrm>
                <a:off x="2133600" y="5047842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5" name="Line 130"/>
              <p:cNvSpPr>
                <a:spLocks noChangeShapeType="1"/>
              </p:cNvSpPr>
              <p:nvPr/>
            </p:nvSpPr>
            <p:spPr bwMode="auto">
              <a:xfrm>
                <a:off x="2176462" y="4714467"/>
                <a:ext cx="0" cy="327025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362" name="Diamond 361"/>
            <p:cNvSpPr/>
            <p:nvPr/>
          </p:nvSpPr>
          <p:spPr bwMode="auto">
            <a:xfrm>
              <a:off x="2134197" y="5488783"/>
              <a:ext cx="80960" cy="80960"/>
            </a:xfrm>
            <a:prstGeom prst="diamond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/>
                <a:cs typeface="ＭＳ Ｐゴシック"/>
              </a:endParaRPr>
            </a:p>
          </p:txBody>
        </p:sp>
        <p:grpSp>
          <p:nvGrpSpPr>
            <p:cNvPr id="4" name="Group 362"/>
            <p:cNvGrpSpPr/>
            <p:nvPr/>
          </p:nvGrpSpPr>
          <p:grpSpPr>
            <a:xfrm>
              <a:off x="2355652" y="5459800"/>
              <a:ext cx="85725" cy="57558"/>
              <a:chOff x="2133600" y="4714467"/>
              <a:chExt cx="85725" cy="333375"/>
            </a:xfrm>
            <a:grpFill/>
          </p:grpSpPr>
          <p:sp>
            <p:nvSpPr>
              <p:cNvPr id="364" name="Line 63"/>
              <p:cNvSpPr>
                <a:spLocks noChangeShapeType="1"/>
              </p:cNvSpPr>
              <p:nvPr/>
            </p:nvSpPr>
            <p:spPr bwMode="auto">
              <a:xfrm>
                <a:off x="2133600" y="4714467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5" name="Line 63"/>
              <p:cNvSpPr>
                <a:spLocks noChangeShapeType="1"/>
              </p:cNvSpPr>
              <p:nvPr/>
            </p:nvSpPr>
            <p:spPr bwMode="auto">
              <a:xfrm>
                <a:off x="2133600" y="5047842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6" name="Line 130"/>
              <p:cNvSpPr>
                <a:spLocks noChangeShapeType="1"/>
              </p:cNvSpPr>
              <p:nvPr/>
            </p:nvSpPr>
            <p:spPr bwMode="auto">
              <a:xfrm>
                <a:off x="2176462" y="4714467"/>
                <a:ext cx="0" cy="327025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367" name="Diamond 366"/>
            <p:cNvSpPr/>
            <p:nvPr/>
          </p:nvSpPr>
          <p:spPr bwMode="auto">
            <a:xfrm>
              <a:off x="2358034" y="5448302"/>
              <a:ext cx="80960" cy="80960"/>
            </a:xfrm>
            <a:prstGeom prst="diamond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/>
                <a:cs typeface="ＭＳ Ｐゴシック"/>
              </a:endParaRPr>
            </a:p>
          </p:txBody>
        </p:sp>
        <p:grpSp>
          <p:nvGrpSpPr>
            <p:cNvPr id="5" name="Group 367"/>
            <p:cNvGrpSpPr/>
            <p:nvPr/>
          </p:nvGrpSpPr>
          <p:grpSpPr>
            <a:xfrm>
              <a:off x="2586633" y="5409794"/>
              <a:ext cx="85725" cy="57558"/>
              <a:chOff x="2133600" y="4714467"/>
              <a:chExt cx="85725" cy="333375"/>
            </a:xfrm>
            <a:grpFill/>
          </p:grpSpPr>
          <p:sp>
            <p:nvSpPr>
              <p:cNvPr id="369" name="Line 63"/>
              <p:cNvSpPr>
                <a:spLocks noChangeShapeType="1"/>
              </p:cNvSpPr>
              <p:nvPr/>
            </p:nvSpPr>
            <p:spPr bwMode="auto">
              <a:xfrm>
                <a:off x="2133600" y="4714467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0" name="Line 63"/>
              <p:cNvSpPr>
                <a:spLocks noChangeShapeType="1"/>
              </p:cNvSpPr>
              <p:nvPr/>
            </p:nvSpPr>
            <p:spPr bwMode="auto">
              <a:xfrm>
                <a:off x="2133600" y="5047842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1" name="Line 130"/>
              <p:cNvSpPr>
                <a:spLocks noChangeShapeType="1"/>
              </p:cNvSpPr>
              <p:nvPr/>
            </p:nvSpPr>
            <p:spPr bwMode="auto">
              <a:xfrm>
                <a:off x="2176462" y="4714467"/>
                <a:ext cx="0" cy="327025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372" name="Diamond 371"/>
            <p:cNvSpPr/>
            <p:nvPr/>
          </p:nvSpPr>
          <p:spPr bwMode="auto">
            <a:xfrm>
              <a:off x="2589015" y="5398296"/>
              <a:ext cx="80960" cy="80960"/>
            </a:xfrm>
            <a:prstGeom prst="diamond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/>
                <a:cs typeface="ＭＳ Ｐゴシック"/>
              </a:endParaRPr>
            </a:p>
          </p:txBody>
        </p:sp>
        <p:grpSp>
          <p:nvGrpSpPr>
            <p:cNvPr id="6" name="Group 372"/>
            <p:cNvGrpSpPr/>
            <p:nvPr/>
          </p:nvGrpSpPr>
          <p:grpSpPr>
            <a:xfrm>
              <a:off x="3036690" y="5338356"/>
              <a:ext cx="85725" cy="67081"/>
              <a:chOff x="2133600" y="4714467"/>
              <a:chExt cx="85725" cy="333375"/>
            </a:xfrm>
            <a:grpFill/>
          </p:grpSpPr>
          <p:sp>
            <p:nvSpPr>
              <p:cNvPr id="374" name="Line 63"/>
              <p:cNvSpPr>
                <a:spLocks noChangeShapeType="1"/>
              </p:cNvSpPr>
              <p:nvPr/>
            </p:nvSpPr>
            <p:spPr bwMode="auto">
              <a:xfrm>
                <a:off x="2133600" y="4714467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5" name="Line 63"/>
              <p:cNvSpPr>
                <a:spLocks noChangeShapeType="1"/>
              </p:cNvSpPr>
              <p:nvPr/>
            </p:nvSpPr>
            <p:spPr bwMode="auto">
              <a:xfrm>
                <a:off x="2133600" y="5047842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6" name="Line 130"/>
              <p:cNvSpPr>
                <a:spLocks noChangeShapeType="1"/>
              </p:cNvSpPr>
              <p:nvPr/>
            </p:nvSpPr>
            <p:spPr bwMode="auto">
              <a:xfrm>
                <a:off x="2176462" y="4714467"/>
                <a:ext cx="0" cy="327025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377" name="Diamond 376"/>
            <p:cNvSpPr/>
            <p:nvPr/>
          </p:nvSpPr>
          <p:spPr bwMode="auto">
            <a:xfrm>
              <a:off x="3039072" y="5329240"/>
              <a:ext cx="80960" cy="80960"/>
            </a:xfrm>
            <a:prstGeom prst="diamond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/>
                <a:cs typeface="ＭＳ Ｐゴシック"/>
              </a:endParaRPr>
            </a:p>
          </p:txBody>
        </p:sp>
        <p:grpSp>
          <p:nvGrpSpPr>
            <p:cNvPr id="7" name="Group 377"/>
            <p:cNvGrpSpPr/>
            <p:nvPr/>
          </p:nvGrpSpPr>
          <p:grpSpPr>
            <a:xfrm>
              <a:off x="3489128" y="5319306"/>
              <a:ext cx="85725" cy="62319"/>
              <a:chOff x="2133600" y="4714467"/>
              <a:chExt cx="85725" cy="333375"/>
            </a:xfrm>
            <a:grpFill/>
          </p:grpSpPr>
          <p:sp>
            <p:nvSpPr>
              <p:cNvPr id="379" name="Line 63"/>
              <p:cNvSpPr>
                <a:spLocks noChangeShapeType="1"/>
              </p:cNvSpPr>
              <p:nvPr/>
            </p:nvSpPr>
            <p:spPr bwMode="auto">
              <a:xfrm>
                <a:off x="2133600" y="4714467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0" name="Line 63"/>
              <p:cNvSpPr>
                <a:spLocks noChangeShapeType="1"/>
              </p:cNvSpPr>
              <p:nvPr/>
            </p:nvSpPr>
            <p:spPr bwMode="auto">
              <a:xfrm>
                <a:off x="2133600" y="5047842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1" name="Line 130"/>
              <p:cNvSpPr>
                <a:spLocks noChangeShapeType="1"/>
              </p:cNvSpPr>
              <p:nvPr/>
            </p:nvSpPr>
            <p:spPr bwMode="auto">
              <a:xfrm>
                <a:off x="2176462" y="4714467"/>
                <a:ext cx="0" cy="327025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382" name="Diamond 381"/>
            <p:cNvSpPr/>
            <p:nvPr/>
          </p:nvSpPr>
          <p:spPr bwMode="auto">
            <a:xfrm>
              <a:off x="3491510" y="5310190"/>
              <a:ext cx="80960" cy="80960"/>
            </a:xfrm>
            <a:prstGeom prst="diamond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/>
                <a:cs typeface="ＭＳ Ｐゴシック"/>
              </a:endParaRPr>
            </a:p>
          </p:txBody>
        </p:sp>
        <p:grpSp>
          <p:nvGrpSpPr>
            <p:cNvPr id="8" name="Group 382"/>
            <p:cNvGrpSpPr/>
            <p:nvPr/>
          </p:nvGrpSpPr>
          <p:grpSpPr>
            <a:xfrm>
              <a:off x="3941565" y="5324068"/>
              <a:ext cx="85725" cy="62319"/>
              <a:chOff x="2133600" y="4714467"/>
              <a:chExt cx="85725" cy="333375"/>
            </a:xfrm>
            <a:grpFill/>
          </p:grpSpPr>
          <p:sp>
            <p:nvSpPr>
              <p:cNvPr id="384" name="Line 63"/>
              <p:cNvSpPr>
                <a:spLocks noChangeShapeType="1"/>
              </p:cNvSpPr>
              <p:nvPr/>
            </p:nvSpPr>
            <p:spPr bwMode="auto">
              <a:xfrm>
                <a:off x="2133600" y="4714467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5" name="Line 63"/>
              <p:cNvSpPr>
                <a:spLocks noChangeShapeType="1"/>
              </p:cNvSpPr>
              <p:nvPr/>
            </p:nvSpPr>
            <p:spPr bwMode="auto">
              <a:xfrm>
                <a:off x="2133600" y="5047842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6" name="Line 130"/>
              <p:cNvSpPr>
                <a:spLocks noChangeShapeType="1"/>
              </p:cNvSpPr>
              <p:nvPr/>
            </p:nvSpPr>
            <p:spPr bwMode="auto">
              <a:xfrm>
                <a:off x="2176462" y="4714467"/>
                <a:ext cx="0" cy="327025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387" name="Diamond 386"/>
            <p:cNvSpPr/>
            <p:nvPr/>
          </p:nvSpPr>
          <p:spPr bwMode="auto">
            <a:xfrm>
              <a:off x="3943947" y="5314952"/>
              <a:ext cx="80960" cy="80960"/>
            </a:xfrm>
            <a:prstGeom prst="diamond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/>
                <a:cs typeface="ＭＳ Ｐゴシック"/>
              </a:endParaRPr>
            </a:p>
          </p:txBody>
        </p:sp>
        <p:grpSp>
          <p:nvGrpSpPr>
            <p:cNvPr id="9" name="Group 387"/>
            <p:cNvGrpSpPr/>
            <p:nvPr/>
          </p:nvGrpSpPr>
          <p:grpSpPr>
            <a:xfrm>
              <a:off x="4848821" y="5340737"/>
              <a:ext cx="85725" cy="62319"/>
              <a:chOff x="2133600" y="4714467"/>
              <a:chExt cx="85725" cy="333375"/>
            </a:xfrm>
            <a:grpFill/>
          </p:grpSpPr>
          <p:sp>
            <p:nvSpPr>
              <p:cNvPr id="389" name="Line 63"/>
              <p:cNvSpPr>
                <a:spLocks noChangeShapeType="1"/>
              </p:cNvSpPr>
              <p:nvPr/>
            </p:nvSpPr>
            <p:spPr bwMode="auto">
              <a:xfrm>
                <a:off x="2133600" y="4714467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0" name="Line 63"/>
              <p:cNvSpPr>
                <a:spLocks noChangeShapeType="1"/>
              </p:cNvSpPr>
              <p:nvPr/>
            </p:nvSpPr>
            <p:spPr bwMode="auto">
              <a:xfrm>
                <a:off x="2133600" y="5047842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1" name="Line 130"/>
              <p:cNvSpPr>
                <a:spLocks noChangeShapeType="1"/>
              </p:cNvSpPr>
              <p:nvPr/>
            </p:nvSpPr>
            <p:spPr bwMode="auto">
              <a:xfrm>
                <a:off x="2176462" y="4714467"/>
                <a:ext cx="0" cy="327025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392" name="Diamond 391"/>
            <p:cNvSpPr/>
            <p:nvPr/>
          </p:nvSpPr>
          <p:spPr bwMode="auto">
            <a:xfrm>
              <a:off x="4851203" y="5331621"/>
              <a:ext cx="80960" cy="80960"/>
            </a:xfrm>
            <a:prstGeom prst="diamond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/>
                <a:cs typeface="ＭＳ Ｐゴシック"/>
              </a:endParaRPr>
            </a:p>
          </p:txBody>
        </p:sp>
        <p:grpSp>
          <p:nvGrpSpPr>
            <p:cNvPr id="10" name="Group 392"/>
            <p:cNvGrpSpPr/>
            <p:nvPr/>
          </p:nvGrpSpPr>
          <p:grpSpPr>
            <a:xfrm>
              <a:off x="5753696" y="5478848"/>
              <a:ext cx="85725" cy="48033"/>
              <a:chOff x="2133600" y="4714467"/>
              <a:chExt cx="85725" cy="333375"/>
            </a:xfrm>
            <a:grpFill/>
          </p:grpSpPr>
          <p:sp>
            <p:nvSpPr>
              <p:cNvPr id="394" name="Line 63"/>
              <p:cNvSpPr>
                <a:spLocks noChangeShapeType="1"/>
              </p:cNvSpPr>
              <p:nvPr/>
            </p:nvSpPr>
            <p:spPr bwMode="auto">
              <a:xfrm>
                <a:off x="2133600" y="4714467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5" name="Line 63"/>
              <p:cNvSpPr>
                <a:spLocks noChangeShapeType="1"/>
              </p:cNvSpPr>
              <p:nvPr/>
            </p:nvSpPr>
            <p:spPr bwMode="auto">
              <a:xfrm>
                <a:off x="2133600" y="5047842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6" name="Line 130"/>
              <p:cNvSpPr>
                <a:spLocks noChangeShapeType="1"/>
              </p:cNvSpPr>
              <p:nvPr/>
            </p:nvSpPr>
            <p:spPr bwMode="auto">
              <a:xfrm>
                <a:off x="2176462" y="4714467"/>
                <a:ext cx="0" cy="327025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397" name="Diamond 396"/>
            <p:cNvSpPr/>
            <p:nvPr/>
          </p:nvSpPr>
          <p:spPr bwMode="auto">
            <a:xfrm>
              <a:off x="5756078" y="5457827"/>
              <a:ext cx="80960" cy="80960"/>
            </a:xfrm>
            <a:prstGeom prst="diamond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/>
                <a:cs typeface="ＭＳ Ｐゴシック"/>
              </a:endParaRPr>
            </a:p>
          </p:txBody>
        </p:sp>
        <p:grpSp>
          <p:nvGrpSpPr>
            <p:cNvPr id="11" name="Group 397"/>
            <p:cNvGrpSpPr/>
            <p:nvPr/>
          </p:nvGrpSpPr>
          <p:grpSpPr>
            <a:xfrm>
              <a:off x="6658571" y="5514567"/>
              <a:ext cx="85725" cy="48033"/>
              <a:chOff x="2133600" y="4714467"/>
              <a:chExt cx="85725" cy="333375"/>
            </a:xfrm>
            <a:grpFill/>
          </p:grpSpPr>
          <p:sp>
            <p:nvSpPr>
              <p:cNvPr id="399" name="Line 63"/>
              <p:cNvSpPr>
                <a:spLocks noChangeShapeType="1"/>
              </p:cNvSpPr>
              <p:nvPr/>
            </p:nvSpPr>
            <p:spPr bwMode="auto">
              <a:xfrm>
                <a:off x="2133600" y="4714467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0" name="Line 63"/>
              <p:cNvSpPr>
                <a:spLocks noChangeShapeType="1"/>
              </p:cNvSpPr>
              <p:nvPr/>
            </p:nvSpPr>
            <p:spPr bwMode="auto">
              <a:xfrm>
                <a:off x="2133600" y="5047842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1" name="Line 130"/>
              <p:cNvSpPr>
                <a:spLocks noChangeShapeType="1"/>
              </p:cNvSpPr>
              <p:nvPr/>
            </p:nvSpPr>
            <p:spPr bwMode="auto">
              <a:xfrm>
                <a:off x="2176462" y="4714467"/>
                <a:ext cx="0" cy="327025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402" name="Diamond 401"/>
            <p:cNvSpPr/>
            <p:nvPr/>
          </p:nvSpPr>
          <p:spPr bwMode="auto">
            <a:xfrm>
              <a:off x="6660953" y="5493546"/>
              <a:ext cx="80960" cy="80960"/>
            </a:xfrm>
            <a:prstGeom prst="diamond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/>
                <a:cs typeface="ＭＳ Ｐゴシック"/>
              </a:endParaRPr>
            </a:p>
          </p:txBody>
        </p:sp>
        <p:grpSp>
          <p:nvGrpSpPr>
            <p:cNvPr id="12" name="Group 402"/>
            <p:cNvGrpSpPr/>
            <p:nvPr/>
          </p:nvGrpSpPr>
          <p:grpSpPr>
            <a:xfrm>
              <a:off x="7569201" y="5528855"/>
              <a:ext cx="85725" cy="48033"/>
              <a:chOff x="2133600" y="4714467"/>
              <a:chExt cx="85725" cy="333375"/>
            </a:xfrm>
            <a:grpFill/>
          </p:grpSpPr>
          <p:sp>
            <p:nvSpPr>
              <p:cNvPr id="404" name="Line 63"/>
              <p:cNvSpPr>
                <a:spLocks noChangeShapeType="1"/>
              </p:cNvSpPr>
              <p:nvPr/>
            </p:nvSpPr>
            <p:spPr bwMode="auto">
              <a:xfrm>
                <a:off x="2133600" y="4714467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5" name="Line 63"/>
              <p:cNvSpPr>
                <a:spLocks noChangeShapeType="1"/>
              </p:cNvSpPr>
              <p:nvPr/>
            </p:nvSpPr>
            <p:spPr bwMode="auto">
              <a:xfrm>
                <a:off x="2133600" y="5047842"/>
                <a:ext cx="85725" cy="0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6" name="Line 130"/>
              <p:cNvSpPr>
                <a:spLocks noChangeShapeType="1"/>
              </p:cNvSpPr>
              <p:nvPr/>
            </p:nvSpPr>
            <p:spPr bwMode="auto">
              <a:xfrm>
                <a:off x="2176462" y="4714467"/>
                <a:ext cx="0" cy="327025"/>
              </a:xfrm>
              <a:prstGeom prst="line">
                <a:avLst/>
              </a:prstGeom>
              <a:grp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407" name="Diamond 406"/>
            <p:cNvSpPr/>
            <p:nvPr/>
          </p:nvSpPr>
          <p:spPr bwMode="auto">
            <a:xfrm>
              <a:off x="7571583" y="5507834"/>
              <a:ext cx="80960" cy="80960"/>
            </a:xfrm>
            <a:prstGeom prst="diamond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/>
                <a:cs typeface="ＭＳ Ｐゴシック"/>
              </a:endParaRPr>
            </a:p>
          </p:txBody>
        </p:sp>
        <p:sp>
          <p:nvSpPr>
            <p:cNvPr id="408" name="Freeform 407"/>
            <p:cNvSpPr/>
            <p:nvPr/>
          </p:nvSpPr>
          <p:spPr bwMode="auto">
            <a:xfrm>
              <a:off x="2176463" y="5348288"/>
              <a:ext cx="5438775" cy="204787"/>
            </a:xfrm>
            <a:custGeom>
              <a:avLst/>
              <a:gdLst>
                <a:gd name="connsiteX0" fmla="*/ 0 w 5438775"/>
                <a:gd name="connsiteY0" fmla="*/ 185737 h 204787"/>
                <a:gd name="connsiteX1" fmla="*/ 219075 w 5438775"/>
                <a:gd name="connsiteY1" fmla="*/ 128587 h 204787"/>
                <a:gd name="connsiteX2" fmla="*/ 452437 w 5438775"/>
                <a:gd name="connsiteY2" fmla="*/ 85725 h 204787"/>
                <a:gd name="connsiteX3" fmla="*/ 890587 w 5438775"/>
                <a:gd name="connsiteY3" fmla="*/ 23812 h 204787"/>
                <a:gd name="connsiteX4" fmla="*/ 1352550 w 5438775"/>
                <a:gd name="connsiteY4" fmla="*/ 0 h 204787"/>
                <a:gd name="connsiteX5" fmla="*/ 1804987 w 5438775"/>
                <a:gd name="connsiteY5" fmla="*/ 4762 h 204787"/>
                <a:gd name="connsiteX6" fmla="*/ 2714625 w 5438775"/>
                <a:gd name="connsiteY6" fmla="*/ 23812 h 204787"/>
                <a:gd name="connsiteX7" fmla="*/ 3614737 w 5438775"/>
                <a:gd name="connsiteY7" fmla="*/ 147637 h 204787"/>
                <a:gd name="connsiteX8" fmla="*/ 4529137 w 5438775"/>
                <a:gd name="connsiteY8" fmla="*/ 190500 h 204787"/>
                <a:gd name="connsiteX9" fmla="*/ 5438775 w 5438775"/>
                <a:gd name="connsiteY9" fmla="*/ 204787 h 20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38775" h="204787">
                  <a:moveTo>
                    <a:pt x="0" y="185737"/>
                  </a:moveTo>
                  <a:lnTo>
                    <a:pt x="219075" y="128587"/>
                  </a:lnTo>
                  <a:lnTo>
                    <a:pt x="452437" y="85725"/>
                  </a:lnTo>
                  <a:lnTo>
                    <a:pt x="890587" y="23812"/>
                  </a:lnTo>
                  <a:lnTo>
                    <a:pt x="1352550" y="0"/>
                  </a:lnTo>
                  <a:lnTo>
                    <a:pt x="1804987" y="4762"/>
                  </a:lnTo>
                  <a:lnTo>
                    <a:pt x="2714625" y="23812"/>
                  </a:lnTo>
                  <a:lnTo>
                    <a:pt x="3614737" y="147637"/>
                  </a:lnTo>
                  <a:lnTo>
                    <a:pt x="4529137" y="190500"/>
                  </a:lnTo>
                  <a:lnTo>
                    <a:pt x="5438775" y="204787"/>
                  </a:lnTo>
                </a:path>
              </a:pathLst>
            </a:custGeom>
            <a:noFill/>
            <a:ln w="28575" cmpd="sng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indent="0" defTabSz="914400" eaLnBrk="0" latinLnBrk="0" hangingPunct="0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lang="en-GB" dirty="0" smtClean="0"/>
            </a:p>
          </p:txBody>
        </p:sp>
      </p:grpSp>
      <p:sp>
        <p:nvSpPr>
          <p:cNvPr id="126" name="Rectangle 17"/>
          <p:cNvSpPr txBox="1">
            <a:spLocks noChangeArrowheads="1"/>
          </p:cNvSpPr>
          <p:nvPr/>
        </p:nvSpPr>
        <p:spPr bwMode="auto">
          <a:xfrm>
            <a:off x="0" y="149678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>
              <a:spcAft>
                <a:spcPct val="20000"/>
              </a:spcAft>
              <a:buClr>
                <a:srgbClr val="008B99"/>
              </a:buClr>
              <a:buSzPct val="70000"/>
            </a:pPr>
            <a:r>
              <a:rPr lang="en-US" sz="26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PILLAR Week 24 Analysis: Laboratory Parameters, Bilirubin, ALT, and ALP Over Time (</a:t>
            </a:r>
            <a:r>
              <a:rPr lang="en-GB" sz="2600" b="1" dirty="0" smtClean="0">
                <a:solidFill>
                  <a:schemeClr val="bg1"/>
                </a:solidFill>
              </a:rPr>
              <a:t>TMC12/PR24 </a:t>
            </a:r>
            <a:r>
              <a:rPr lang="en-GB" sz="2600" b="1" dirty="0" smtClean="0">
                <a:solidFill>
                  <a:schemeClr val="bg1"/>
                </a:solidFill>
                <a:latin typeface="Arial" pitchFamily="34" charset="0"/>
                <a:ea typeface="ＭＳ Ｐゴシック" pitchFamily="-112" charset="-128"/>
              </a:rPr>
              <a:t>150 mg</a:t>
            </a:r>
            <a:r>
              <a:rPr lang="en-US" sz="26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)</a:t>
            </a:r>
          </a:p>
        </p:txBody>
      </p:sp>
      <p:sp>
        <p:nvSpPr>
          <p:cNvPr id="128" name="Line 84"/>
          <p:cNvSpPr>
            <a:spLocks noChangeShapeType="1"/>
          </p:cNvSpPr>
          <p:nvPr/>
        </p:nvSpPr>
        <p:spPr bwMode="auto">
          <a:xfrm>
            <a:off x="7585075" y="4052697"/>
            <a:ext cx="0" cy="1889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129" name="Straight Connector 18"/>
          <p:cNvCxnSpPr>
            <a:cxnSpLocks noChangeShapeType="1"/>
          </p:cNvCxnSpPr>
          <p:nvPr/>
        </p:nvCxnSpPr>
        <p:spPr bwMode="auto">
          <a:xfrm rot="10800000">
            <a:off x="1954213" y="2819209"/>
            <a:ext cx="61912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130" name="TextBox 36"/>
          <p:cNvSpPr txBox="1">
            <a:spLocks noChangeArrowheads="1"/>
          </p:cNvSpPr>
          <p:nvPr/>
        </p:nvSpPr>
        <p:spPr bwMode="auto">
          <a:xfrm>
            <a:off x="1591412" y="2654109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90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131" name="Straight Connector 18"/>
          <p:cNvCxnSpPr>
            <a:cxnSpLocks noChangeShapeType="1"/>
          </p:cNvCxnSpPr>
          <p:nvPr/>
        </p:nvCxnSpPr>
        <p:spPr bwMode="auto">
          <a:xfrm rot="10800000">
            <a:off x="1954213" y="3492309"/>
            <a:ext cx="61912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132" name="TextBox 36"/>
          <p:cNvSpPr txBox="1">
            <a:spLocks noChangeArrowheads="1"/>
          </p:cNvSpPr>
          <p:nvPr/>
        </p:nvSpPr>
        <p:spPr bwMode="auto">
          <a:xfrm>
            <a:off x="1591412" y="3327209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60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133" name="Straight Connector 18"/>
          <p:cNvCxnSpPr>
            <a:cxnSpLocks noChangeShapeType="1"/>
          </p:cNvCxnSpPr>
          <p:nvPr/>
        </p:nvCxnSpPr>
        <p:spPr bwMode="auto">
          <a:xfrm rot="10800000">
            <a:off x="1954213" y="4147947"/>
            <a:ext cx="61912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134" name="TextBox 36"/>
          <p:cNvSpPr txBox="1">
            <a:spLocks noChangeArrowheads="1"/>
          </p:cNvSpPr>
          <p:nvPr/>
        </p:nvSpPr>
        <p:spPr bwMode="auto">
          <a:xfrm>
            <a:off x="1591412" y="3982847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30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135" name="Straight Connector 58"/>
          <p:cNvCxnSpPr>
            <a:cxnSpLocks noChangeShapeType="1"/>
          </p:cNvCxnSpPr>
          <p:nvPr/>
        </p:nvCxnSpPr>
        <p:spPr bwMode="auto">
          <a:xfrm flipV="1">
            <a:off x="2014538" y="4325747"/>
            <a:ext cx="5722937" cy="0"/>
          </a:xfrm>
          <a:prstGeom prst="line">
            <a:avLst/>
          </a:prstGeom>
          <a:noFill/>
          <a:ln w="19050" algn="ctr">
            <a:solidFill>
              <a:schemeClr val="bg1"/>
            </a:solidFill>
            <a:round/>
            <a:headEnd/>
            <a:tailEnd/>
          </a:ln>
        </p:spPr>
      </p:cxnSp>
      <p:sp>
        <p:nvSpPr>
          <p:cNvPr id="136" name="Freeform 80"/>
          <p:cNvSpPr>
            <a:spLocks/>
          </p:cNvSpPr>
          <p:nvPr/>
        </p:nvSpPr>
        <p:spPr bwMode="auto">
          <a:xfrm>
            <a:off x="2171700" y="3066859"/>
            <a:ext cx="5414963" cy="1066800"/>
          </a:xfrm>
          <a:custGeom>
            <a:avLst/>
            <a:gdLst>
              <a:gd name="T0" fmla="*/ 0 w 3411"/>
              <a:gd name="T1" fmla="*/ 0 h 672"/>
              <a:gd name="T2" fmla="*/ 132 w 3411"/>
              <a:gd name="T3" fmla="*/ 462 h 672"/>
              <a:gd name="T4" fmla="*/ 279 w 3411"/>
              <a:gd name="T5" fmla="*/ 516 h 672"/>
              <a:gd name="T6" fmla="*/ 561 w 3411"/>
              <a:gd name="T7" fmla="*/ 567 h 672"/>
              <a:gd name="T8" fmla="*/ 843 w 3411"/>
              <a:gd name="T9" fmla="*/ 612 h 672"/>
              <a:gd name="T10" fmla="*/ 1134 w 3411"/>
              <a:gd name="T11" fmla="*/ 618 h 672"/>
              <a:gd name="T12" fmla="*/ 1701 w 3411"/>
              <a:gd name="T13" fmla="*/ 642 h 672"/>
              <a:gd name="T14" fmla="*/ 2271 w 3411"/>
              <a:gd name="T15" fmla="*/ 618 h 672"/>
              <a:gd name="T16" fmla="*/ 2856 w 3411"/>
              <a:gd name="T17" fmla="*/ 633 h 672"/>
              <a:gd name="T18" fmla="*/ 3411 w 3411"/>
              <a:gd name="T19" fmla="*/ 672 h 6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411"/>
              <a:gd name="T31" fmla="*/ 0 h 672"/>
              <a:gd name="T32" fmla="*/ 3411 w 3411"/>
              <a:gd name="T33" fmla="*/ 672 h 67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411" h="672">
                <a:moveTo>
                  <a:pt x="0" y="0"/>
                </a:moveTo>
                <a:lnTo>
                  <a:pt x="132" y="462"/>
                </a:lnTo>
                <a:lnTo>
                  <a:pt x="279" y="516"/>
                </a:lnTo>
                <a:lnTo>
                  <a:pt x="561" y="567"/>
                </a:lnTo>
                <a:lnTo>
                  <a:pt x="843" y="612"/>
                </a:lnTo>
                <a:lnTo>
                  <a:pt x="1134" y="618"/>
                </a:lnTo>
                <a:lnTo>
                  <a:pt x="1701" y="642"/>
                </a:lnTo>
                <a:lnTo>
                  <a:pt x="2271" y="618"/>
                </a:lnTo>
                <a:lnTo>
                  <a:pt x="2856" y="633"/>
                </a:lnTo>
                <a:lnTo>
                  <a:pt x="3411" y="672"/>
                </a:lnTo>
              </a:path>
            </a:pathLst>
          </a:custGeom>
          <a:noFill/>
          <a:ln w="28575" cmpd="sng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7" name="Rectangle 94"/>
          <p:cNvSpPr>
            <a:spLocks noChangeArrowheads="1"/>
          </p:cNvSpPr>
          <p:nvPr/>
        </p:nvSpPr>
        <p:spPr bwMode="auto">
          <a:xfrm>
            <a:off x="7556500" y="4103497"/>
            <a:ext cx="55563" cy="55562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38" name="Line 63"/>
          <p:cNvSpPr>
            <a:spLocks noChangeShapeType="1"/>
          </p:cNvSpPr>
          <p:nvPr/>
        </p:nvSpPr>
        <p:spPr bwMode="auto">
          <a:xfrm>
            <a:off x="7540625" y="4051109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9" name="Line 63"/>
          <p:cNvSpPr>
            <a:spLocks noChangeShapeType="1"/>
          </p:cNvSpPr>
          <p:nvPr/>
        </p:nvSpPr>
        <p:spPr bwMode="auto">
          <a:xfrm>
            <a:off x="7540625" y="4238434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0" name="Line 63"/>
          <p:cNvSpPr>
            <a:spLocks noChangeShapeType="1"/>
          </p:cNvSpPr>
          <p:nvPr/>
        </p:nvSpPr>
        <p:spPr bwMode="auto">
          <a:xfrm>
            <a:off x="6648450" y="4000309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1" name="Line 63"/>
          <p:cNvSpPr>
            <a:spLocks noChangeShapeType="1"/>
          </p:cNvSpPr>
          <p:nvPr/>
        </p:nvSpPr>
        <p:spPr bwMode="auto">
          <a:xfrm>
            <a:off x="6648450" y="4147947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2" name="Line 89"/>
          <p:cNvSpPr>
            <a:spLocks noChangeShapeType="1"/>
          </p:cNvSpPr>
          <p:nvPr/>
        </p:nvSpPr>
        <p:spPr bwMode="auto">
          <a:xfrm>
            <a:off x="6691313" y="3998722"/>
            <a:ext cx="0" cy="152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3" name="Line 63"/>
          <p:cNvSpPr>
            <a:spLocks noChangeShapeType="1"/>
          </p:cNvSpPr>
          <p:nvPr/>
        </p:nvSpPr>
        <p:spPr bwMode="auto">
          <a:xfrm>
            <a:off x="5743575" y="3971734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4" name="Line 63"/>
          <p:cNvSpPr>
            <a:spLocks noChangeShapeType="1"/>
          </p:cNvSpPr>
          <p:nvPr/>
        </p:nvSpPr>
        <p:spPr bwMode="auto">
          <a:xfrm>
            <a:off x="5743575" y="4119372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5" name="Line 92"/>
          <p:cNvSpPr>
            <a:spLocks noChangeShapeType="1"/>
          </p:cNvSpPr>
          <p:nvPr/>
        </p:nvSpPr>
        <p:spPr bwMode="auto">
          <a:xfrm>
            <a:off x="5786438" y="3970147"/>
            <a:ext cx="0" cy="152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" name="Rectangle 94"/>
          <p:cNvSpPr>
            <a:spLocks noChangeArrowheads="1"/>
          </p:cNvSpPr>
          <p:nvPr/>
        </p:nvSpPr>
        <p:spPr bwMode="auto">
          <a:xfrm>
            <a:off x="6661150" y="4046347"/>
            <a:ext cx="55563" cy="55562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7" name="Rectangle 94"/>
          <p:cNvSpPr>
            <a:spLocks noChangeArrowheads="1"/>
          </p:cNvSpPr>
          <p:nvPr/>
        </p:nvSpPr>
        <p:spPr bwMode="auto">
          <a:xfrm>
            <a:off x="5759450" y="4020947"/>
            <a:ext cx="55563" cy="55562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48" name="Line 63"/>
          <p:cNvSpPr>
            <a:spLocks noChangeShapeType="1"/>
          </p:cNvSpPr>
          <p:nvPr/>
        </p:nvSpPr>
        <p:spPr bwMode="auto">
          <a:xfrm>
            <a:off x="4826000" y="4025709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9" name="Line 63"/>
          <p:cNvSpPr>
            <a:spLocks noChangeShapeType="1"/>
          </p:cNvSpPr>
          <p:nvPr/>
        </p:nvSpPr>
        <p:spPr bwMode="auto">
          <a:xfrm>
            <a:off x="4826000" y="4144772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0" name="Line 96"/>
          <p:cNvSpPr>
            <a:spLocks noChangeShapeType="1"/>
          </p:cNvSpPr>
          <p:nvPr/>
        </p:nvSpPr>
        <p:spPr bwMode="auto">
          <a:xfrm>
            <a:off x="4868863" y="4024122"/>
            <a:ext cx="0" cy="1238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1" name="Rectangle 94"/>
          <p:cNvSpPr>
            <a:spLocks noChangeArrowheads="1"/>
          </p:cNvSpPr>
          <p:nvPr/>
        </p:nvSpPr>
        <p:spPr bwMode="auto">
          <a:xfrm>
            <a:off x="4841875" y="4052697"/>
            <a:ext cx="55563" cy="55562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52" name="Line 63"/>
          <p:cNvSpPr>
            <a:spLocks noChangeShapeType="1"/>
          </p:cNvSpPr>
          <p:nvPr/>
        </p:nvSpPr>
        <p:spPr bwMode="auto">
          <a:xfrm>
            <a:off x="3930650" y="3987609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" name="Line 63"/>
          <p:cNvSpPr>
            <a:spLocks noChangeShapeType="1"/>
          </p:cNvSpPr>
          <p:nvPr/>
        </p:nvSpPr>
        <p:spPr bwMode="auto">
          <a:xfrm>
            <a:off x="3930650" y="4106672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4" name="Line 110"/>
          <p:cNvSpPr>
            <a:spLocks noChangeShapeType="1"/>
          </p:cNvSpPr>
          <p:nvPr/>
        </p:nvSpPr>
        <p:spPr bwMode="auto">
          <a:xfrm>
            <a:off x="3973513" y="3986022"/>
            <a:ext cx="0" cy="1238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5" name="Rectangle 94"/>
          <p:cNvSpPr>
            <a:spLocks noChangeArrowheads="1"/>
          </p:cNvSpPr>
          <p:nvPr/>
        </p:nvSpPr>
        <p:spPr bwMode="auto">
          <a:xfrm>
            <a:off x="3946525" y="4014597"/>
            <a:ext cx="55563" cy="55562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56" name="Line 63"/>
          <p:cNvSpPr>
            <a:spLocks noChangeShapeType="1"/>
          </p:cNvSpPr>
          <p:nvPr/>
        </p:nvSpPr>
        <p:spPr bwMode="auto">
          <a:xfrm>
            <a:off x="3473450" y="3978084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7" name="Line 63"/>
          <p:cNvSpPr>
            <a:spLocks noChangeShapeType="1"/>
          </p:cNvSpPr>
          <p:nvPr/>
        </p:nvSpPr>
        <p:spPr bwMode="auto">
          <a:xfrm>
            <a:off x="3473450" y="4097147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8" name="Line 114"/>
          <p:cNvSpPr>
            <a:spLocks noChangeShapeType="1"/>
          </p:cNvSpPr>
          <p:nvPr/>
        </p:nvSpPr>
        <p:spPr bwMode="auto">
          <a:xfrm>
            <a:off x="3516313" y="3976497"/>
            <a:ext cx="0" cy="1238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9" name="Rectangle 94"/>
          <p:cNvSpPr>
            <a:spLocks noChangeArrowheads="1"/>
          </p:cNvSpPr>
          <p:nvPr/>
        </p:nvSpPr>
        <p:spPr bwMode="auto">
          <a:xfrm>
            <a:off x="3489325" y="4005072"/>
            <a:ext cx="55563" cy="55562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60" name="Line 63"/>
          <p:cNvSpPr>
            <a:spLocks noChangeShapeType="1"/>
          </p:cNvSpPr>
          <p:nvPr/>
        </p:nvSpPr>
        <p:spPr bwMode="auto">
          <a:xfrm>
            <a:off x="3019425" y="3908234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61" name="Line 63"/>
          <p:cNvSpPr>
            <a:spLocks noChangeShapeType="1"/>
          </p:cNvSpPr>
          <p:nvPr/>
        </p:nvSpPr>
        <p:spPr bwMode="auto">
          <a:xfrm>
            <a:off x="3019425" y="4027297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62" name="Line 118"/>
          <p:cNvSpPr>
            <a:spLocks noChangeShapeType="1"/>
          </p:cNvSpPr>
          <p:nvPr/>
        </p:nvSpPr>
        <p:spPr bwMode="auto">
          <a:xfrm>
            <a:off x="3062288" y="3906647"/>
            <a:ext cx="0" cy="1238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" name="Rectangle 94"/>
          <p:cNvSpPr>
            <a:spLocks noChangeArrowheads="1"/>
          </p:cNvSpPr>
          <p:nvPr/>
        </p:nvSpPr>
        <p:spPr bwMode="auto">
          <a:xfrm>
            <a:off x="3035300" y="3935222"/>
            <a:ext cx="55563" cy="55562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64" name="Line 63"/>
          <p:cNvSpPr>
            <a:spLocks noChangeShapeType="1"/>
          </p:cNvSpPr>
          <p:nvPr/>
        </p:nvSpPr>
        <p:spPr bwMode="auto">
          <a:xfrm>
            <a:off x="2574925" y="3800284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65" name="Line 63"/>
          <p:cNvSpPr>
            <a:spLocks noChangeShapeType="1"/>
          </p:cNvSpPr>
          <p:nvPr/>
        </p:nvSpPr>
        <p:spPr bwMode="auto">
          <a:xfrm>
            <a:off x="2574925" y="3959034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66" name="Line 122"/>
          <p:cNvSpPr>
            <a:spLocks noChangeShapeType="1"/>
          </p:cNvSpPr>
          <p:nvPr/>
        </p:nvSpPr>
        <p:spPr bwMode="auto">
          <a:xfrm>
            <a:off x="2617788" y="3798697"/>
            <a:ext cx="0" cy="1587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67" name="Rectangle 94"/>
          <p:cNvSpPr>
            <a:spLocks noChangeArrowheads="1"/>
          </p:cNvSpPr>
          <p:nvPr/>
        </p:nvSpPr>
        <p:spPr bwMode="auto">
          <a:xfrm>
            <a:off x="2590800" y="3855847"/>
            <a:ext cx="55563" cy="55562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68" name="Line 63"/>
          <p:cNvSpPr>
            <a:spLocks noChangeShapeType="1"/>
          </p:cNvSpPr>
          <p:nvPr/>
        </p:nvSpPr>
        <p:spPr bwMode="auto">
          <a:xfrm>
            <a:off x="2333625" y="3717734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69" name="Line 63"/>
          <p:cNvSpPr>
            <a:spLocks noChangeShapeType="1"/>
          </p:cNvSpPr>
          <p:nvPr/>
        </p:nvSpPr>
        <p:spPr bwMode="auto">
          <a:xfrm>
            <a:off x="2333625" y="3898709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70" name="Line 126"/>
          <p:cNvSpPr>
            <a:spLocks noChangeShapeType="1"/>
          </p:cNvSpPr>
          <p:nvPr/>
        </p:nvSpPr>
        <p:spPr bwMode="auto">
          <a:xfrm>
            <a:off x="2376488" y="3716147"/>
            <a:ext cx="0" cy="18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71" name="Rectangle 94"/>
          <p:cNvSpPr>
            <a:spLocks noChangeArrowheads="1"/>
          </p:cNvSpPr>
          <p:nvPr/>
        </p:nvSpPr>
        <p:spPr bwMode="auto">
          <a:xfrm>
            <a:off x="2349500" y="3773297"/>
            <a:ext cx="55563" cy="55562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72" name="Line 63"/>
          <p:cNvSpPr>
            <a:spLocks noChangeShapeType="1"/>
          </p:cNvSpPr>
          <p:nvPr/>
        </p:nvSpPr>
        <p:spPr bwMode="auto">
          <a:xfrm>
            <a:off x="2133600" y="2904934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73" name="Line 63"/>
          <p:cNvSpPr>
            <a:spLocks noChangeShapeType="1"/>
          </p:cNvSpPr>
          <p:nvPr/>
        </p:nvSpPr>
        <p:spPr bwMode="auto">
          <a:xfrm>
            <a:off x="2133600" y="3238309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74" name="Line 130"/>
          <p:cNvSpPr>
            <a:spLocks noChangeShapeType="1"/>
          </p:cNvSpPr>
          <p:nvPr/>
        </p:nvSpPr>
        <p:spPr bwMode="auto">
          <a:xfrm>
            <a:off x="2176463" y="2904934"/>
            <a:ext cx="0" cy="3270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75" name="Rectangle 94"/>
          <p:cNvSpPr>
            <a:spLocks noChangeArrowheads="1"/>
          </p:cNvSpPr>
          <p:nvPr/>
        </p:nvSpPr>
        <p:spPr bwMode="auto">
          <a:xfrm>
            <a:off x="2147888" y="3047809"/>
            <a:ext cx="55562" cy="55563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176" name="TextBox 36"/>
          <p:cNvSpPr txBox="1">
            <a:spLocks noChangeArrowheads="1"/>
          </p:cNvSpPr>
          <p:nvPr/>
        </p:nvSpPr>
        <p:spPr bwMode="auto">
          <a:xfrm rot="16200000">
            <a:off x="459050" y="3201475"/>
            <a:ext cx="152057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chemeClr val="tx2"/>
                </a:solidFill>
              </a:rPr>
              <a:t>Mean (+/- SE) values of </a:t>
            </a:r>
            <a:r>
              <a:rPr lang="en-GB" sz="1400" b="1" dirty="0" smtClean="0">
                <a:solidFill>
                  <a:schemeClr val="bg1"/>
                </a:solidFill>
              </a:rPr>
              <a:t>ALT  (IU/mL)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77" name="Line 125"/>
          <p:cNvSpPr>
            <a:spLocks noChangeShapeType="1"/>
          </p:cNvSpPr>
          <p:nvPr/>
        </p:nvSpPr>
        <p:spPr bwMode="auto">
          <a:xfrm flipH="1" flipV="1">
            <a:off x="2016124" y="2811588"/>
            <a:ext cx="635" cy="1524000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78" name="TextBox 17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en-GB" sz="1000" dirty="0" smtClean="0">
                <a:solidFill>
                  <a:schemeClr val="bg1"/>
                </a:solidFill>
              </a:rPr>
              <a:t>TMC12/PR24, TMC435 + PegIFN/RBV for 12 weeks followed by PegIFN/RBV for 24 weeks (PegIFN/RBV</a:t>
            </a:r>
            <a:r>
              <a:rPr lang="nl-BE" sz="1000" dirty="0" smtClean="0">
                <a:solidFill>
                  <a:schemeClr val="bg1"/>
                </a:solidFill>
                <a:cs typeface="Arial" charset="0"/>
              </a:rPr>
              <a:t>, </a:t>
            </a:r>
            <a:r>
              <a:rPr lang="en-GB" sz="1000" dirty="0" smtClean="0">
                <a:solidFill>
                  <a:schemeClr val="bg1"/>
                </a:solidFill>
                <a:cs typeface="Arial" charset="0"/>
              </a:rPr>
              <a:t>peginterferon </a:t>
            </a:r>
            <a:r>
              <a:rPr lang="en-GB" sz="1000" dirty="0" smtClean="0">
                <a:solidFill>
                  <a:schemeClr val="bg1"/>
                </a:solidFill>
                <a:cs typeface="Arial" charset="0"/>
                <a:sym typeface="Symbol" pitchFamily="18" charset="2"/>
              </a:rPr>
              <a:t></a:t>
            </a:r>
            <a:r>
              <a:rPr lang="en-GB" sz="1000" dirty="0" smtClean="0">
                <a:solidFill>
                  <a:schemeClr val="bg1"/>
                </a:solidFill>
                <a:cs typeface="Arial" charset="0"/>
              </a:rPr>
              <a:t>-2a [</a:t>
            </a:r>
            <a:r>
              <a:rPr lang="en-US" sz="1000" dirty="0" smtClean="0">
                <a:solidFill>
                  <a:schemeClr val="bg1"/>
                </a:solidFill>
              </a:rPr>
              <a:t>180 </a:t>
            </a:r>
            <a:r>
              <a:rPr lang="en-US" sz="1000" dirty="0" smtClean="0">
                <a:solidFill>
                  <a:schemeClr val="bg1"/>
                </a:solidFill>
                <a:sym typeface="Symbol" pitchFamily="18" charset="2"/>
              </a:rPr>
              <a:t></a:t>
            </a:r>
            <a:r>
              <a:rPr lang="en-US" sz="1000" dirty="0" smtClean="0">
                <a:solidFill>
                  <a:schemeClr val="bg1"/>
                </a:solidFill>
              </a:rPr>
              <a:t>g/wk] </a:t>
            </a:r>
            <a:r>
              <a:rPr lang="en-GB" sz="1000" dirty="0" smtClean="0">
                <a:solidFill>
                  <a:schemeClr val="bg1"/>
                </a:solidFill>
                <a:cs typeface="Arial" charset="0"/>
              </a:rPr>
              <a:t>+ ribavirin [</a:t>
            </a:r>
            <a:r>
              <a:rPr lang="en-US" sz="1000" dirty="0" smtClean="0">
                <a:solidFill>
                  <a:schemeClr val="bg1"/>
                </a:solidFill>
              </a:rPr>
              <a:t>1000–1200 mg/day]); ALT, alanine aminotransferase; ALP, alkaline </a:t>
            </a:r>
            <a:r>
              <a:rPr lang="en-US" sz="1000" dirty="0" err="1" smtClean="0">
                <a:solidFill>
                  <a:schemeClr val="bg1"/>
                </a:solidFill>
              </a:rPr>
              <a:t>phosphatase</a:t>
            </a:r>
            <a:r>
              <a:rPr lang="nl-BE" sz="1000" dirty="0" smtClean="0">
                <a:solidFill>
                  <a:schemeClr val="bg1"/>
                </a:solidFill>
                <a:cs typeface="Arial" charset="0"/>
              </a:rPr>
              <a:t> ; SE, standard error; t</a:t>
            </a:r>
            <a:r>
              <a:rPr lang="en-US" sz="1000" dirty="0" smtClean="0">
                <a:solidFill>
                  <a:schemeClr val="bg1"/>
                </a:solidFill>
                <a:cs typeface="Arial" charset="0"/>
              </a:rPr>
              <a:t>o convert from bilirubin </a:t>
            </a:r>
            <a:r>
              <a:rPr lang="en-US" sz="1000" dirty="0" smtClean="0">
                <a:solidFill>
                  <a:schemeClr val="bg1"/>
                </a:solidFill>
                <a:cs typeface="Arial" charset="0"/>
                <a:sym typeface="Symbol"/>
              </a:rPr>
              <a:t></a:t>
            </a:r>
            <a:r>
              <a:rPr lang="en-US" sz="1000" dirty="0" smtClean="0">
                <a:solidFill>
                  <a:schemeClr val="bg1"/>
                </a:solidFill>
                <a:cs typeface="Arial" charset="0"/>
              </a:rPr>
              <a:t>mol/L to mg/</a:t>
            </a:r>
            <a:r>
              <a:rPr lang="en-US" sz="1000" dirty="0" err="1" smtClean="0">
                <a:solidFill>
                  <a:schemeClr val="bg1"/>
                </a:solidFill>
                <a:cs typeface="Arial" charset="0"/>
              </a:rPr>
              <a:t>dL</a:t>
            </a:r>
            <a:r>
              <a:rPr lang="en-US" sz="1000" dirty="0" smtClean="0">
                <a:solidFill>
                  <a:schemeClr val="bg1"/>
                </a:solidFill>
                <a:cs typeface="Arial" charset="0"/>
              </a:rPr>
              <a:t>, divide by 17.1</a:t>
            </a:r>
            <a:endParaRPr lang="nl-BE" sz="1000" dirty="0" smtClean="0">
              <a:solidFill>
                <a:schemeClr val="bg1"/>
              </a:solidFill>
              <a:cs typeface="Arial" charset="0"/>
            </a:endParaRPr>
          </a:p>
        </p:txBody>
      </p:sp>
      <p:cxnSp>
        <p:nvCxnSpPr>
          <p:cNvPr id="230" name="Straight Connector 18"/>
          <p:cNvCxnSpPr>
            <a:cxnSpLocks noChangeShapeType="1"/>
          </p:cNvCxnSpPr>
          <p:nvPr/>
        </p:nvCxnSpPr>
        <p:spPr bwMode="auto">
          <a:xfrm rot="10800000">
            <a:off x="1954213" y="4507909"/>
            <a:ext cx="61912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231" name="TextBox 36"/>
          <p:cNvSpPr txBox="1">
            <a:spLocks noChangeArrowheads="1"/>
          </p:cNvSpPr>
          <p:nvPr/>
        </p:nvSpPr>
        <p:spPr bwMode="auto">
          <a:xfrm>
            <a:off x="1492026" y="4354021"/>
            <a:ext cx="4828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 smtClean="0">
                <a:solidFill>
                  <a:schemeClr val="tx2"/>
                </a:solidFill>
              </a:rPr>
              <a:t>140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234" name="Straight Connector 18"/>
          <p:cNvCxnSpPr>
            <a:cxnSpLocks noChangeShapeType="1"/>
          </p:cNvCxnSpPr>
          <p:nvPr/>
        </p:nvCxnSpPr>
        <p:spPr bwMode="auto">
          <a:xfrm rot="10800000">
            <a:off x="1954213" y="5927141"/>
            <a:ext cx="61912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235" name="TextBox 36"/>
          <p:cNvSpPr txBox="1">
            <a:spLocks noChangeArrowheads="1"/>
          </p:cNvSpPr>
          <p:nvPr/>
        </p:nvSpPr>
        <p:spPr bwMode="auto">
          <a:xfrm>
            <a:off x="1591412" y="5773253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 smtClean="0">
                <a:solidFill>
                  <a:schemeClr val="tx2"/>
                </a:solidFill>
              </a:rPr>
              <a:t>20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236" name="Straight Connector 58"/>
          <p:cNvCxnSpPr>
            <a:cxnSpLocks noChangeShapeType="1"/>
          </p:cNvCxnSpPr>
          <p:nvPr/>
        </p:nvCxnSpPr>
        <p:spPr bwMode="auto">
          <a:xfrm flipV="1">
            <a:off x="2014538" y="5970896"/>
            <a:ext cx="5722937" cy="0"/>
          </a:xfrm>
          <a:prstGeom prst="line">
            <a:avLst/>
          </a:prstGeom>
          <a:noFill/>
          <a:ln w="19050" algn="ctr">
            <a:solidFill>
              <a:schemeClr val="bg1"/>
            </a:solidFill>
            <a:round/>
            <a:headEnd/>
            <a:tailEnd/>
          </a:ln>
        </p:spPr>
      </p:cxnSp>
      <p:sp>
        <p:nvSpPr>
          <p:cNvPr id="277" name="TextBox 36"/>
          <p:cNvSpPr txBox="1">
            <a:spLocks noChangeArrowheads="1"/>
          </p:cNvSpPr>
          <p:nvPr/>
        </p:nvSpPr>
        <p:spPr bwMode="auto">
          <a:xfrm rot="16200000">
            <a:off x="459050" y="4846624"/>
            <a:ext cx="152057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chemeClr val="tx2"/>
                </a:solidFill>
              </a:rPr>
              <a:t>Mean (+/- SE) values of </a:t>
            </a:r>
            <a:r>
              <a:rPr lang="en-GB" sz="1400" b="1" dirty="0" smtClean="0">
                <a:solidFill>
                  <a:schemeClr val="bg1"/>
                </a:solidFill>
              </a:rPr>
              <a:t>ALP  (IU/mL)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78" name="Line 125"/>
          <p:cNvSpPr>
            <a:spLocks noChangeShapeType="1"/>
          </p:cNvSpPr>
          <p:nvPr/>
        </p:nvSpPr>
        <p:spPr bwMode="auto">
          <a:xfrm flipH="1" flipV="1">
            <a:off x="2016124" y="4456737"/>
            <a:ext cx="635" cy="1524000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9" name="Line 25"/>
          <p:cNvSpPr>
            <a:spLocks noChangeShapeType="1"/>
          </p:cNvSpPr>
          <p:nvPr/>
        </p:nvSpPr>
        <p:spPr bwMode="auto">
          <a:xfrm>
            <a:off x="2181225" y="5975821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30" name="TextBox 36"/>
          <p:cNvSpPr txBox="1">
            <a:spLocks noChangeArrowheads="1"/>
          </p:cNvSpPr>
          <p:nvPr/>
        </p:nvSpPr>
        <p:spPr bwMode="auto">
          <a:xfrm>
            <a:off x="2036818" y="6007001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31" name="Line 25"/>
          <p:cNvSpPr>
            <a:spLocks noChangeShapeType="1"/>
          </p:cNvSpPr>
          <p:nvPr/>
        </p:nvSpPr>
        <p:spPr bwMode="auto">
          <a:xfrm>
            <a:off x="2398713" y="5975821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32" name="TextBox 36"/>
          <p:cNvSpPr txBox="1">
            <a:spLocks noChangeArrowheads="1"/>
          </p:cNvSpPr>
          <p:nvPr/>
        </p:nvSpPr>
        <p:spPr bwMode="auto">
          <a:xfrm>
            <a:off x="2254305" y="6007001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33" name="Line 25"/>
          <p:cNvSpPr>
            <a:spLocks noChangeShapeType="1"/>
          </p:cNvSpPr>
          <p:nvPr/>
        </p:nvSpPr>
        <p:spPr bwMode="auto">
          <a:xfrm>
            <a:off x="2624138" y="5975821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34" name="TextBox 36"/>
          <p:cNvSpPr txBox="1">
            <a:spLocks noChangeArrowheads="1"/>
          </p:cNvSpPr>
          <p:nvPr/>
        </p:nvSpPr>
        <p:spPr bwMode="auto">
          <a:xfrm>
            <a:off x="2479730" y="6007001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35" name="Line 25"/>
          <p:cNvSpPr>
            <a:spLocks noChangeShapeType="1"/>
          </p:cNvSpPr>
          <p:nvPr/>
        </p:nvSpPr>
        <p:spPr bwMode="auto">
          <a:xfrm>
            <a:off x="3082925" y="5975821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36" name="TextBox 36"/>
          <p:cNvSpPr txBox="1">
            <a:spLocks noChangeArrowheads="1"/>
          </p:cNvSpPr>
          <p:nvPr/>
        </p:nvSpPr>
        <p:spPr bwMode="auto">
          <a:xfrm>
            <a:off x="2938518" y="6007001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4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37" name="Line 25"/>
          <p:cNvSpPr>
            <a:spLocks noChangeShapeType="1"/>
          </p:cNvSpPr>
          <p:nvPr/>
        </p:nvSpPr>
        <p:spPr bwMode="auto">
          <a:xfrm>
            <a:off x="3536950" y="5975821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38" name="TextBox 36"/>
          <p:cNvSpPr txBox="1">
            <a:spLocks noChangeArrowheads="1"/>
          </p:cNvSpPr>
          <p:nvPr/>
        </p:nvSpPr>
        <p:spPr bwMode="auto">
          <a:xfrm>
            <a:off x="3392543" y="6007001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6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39" name="Line 25"/>
          <p:cNvSpPr>
            <a:spLocks noChangeShapeType="1"/>
          </p:cNvSpPr>
          <p:nvPr/>
        </p:nvSpPr>
        <p:spPr bwMode="auto">
          <a:xfrm>
            <a:off x="3986213" y="5975821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0" name="TextBox 36"/>
          <p:cNvSpPr txBox="1">
            <a:spLocks noChangeArrowheads="1"/>
          </p:cNvSpPr>
          <p:nvPr/>
        </p:nvSpPr>
        <p:spPr bwMode="auto">
          <a:xfrm>
            <a:off x="3841805" y="6007001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8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41" name="TextBox 36"/>
          <p:cNvSpPr txBox="1">
            <a:spLocks noChangeArrowheads="1"/>
          </p:cNvSpPr>
          <p:nvPr/>
        </p:nvSpPr>
        <p:spPr bwMode="auto">
          <a:xfrm>
            <a:off x="4699369" y="6007001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12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42" name="Line 25"/>
          <p:cNvSpPr>
            <a:spLocks noChangeShapeType="1"/>
          </p:cNvSpPr>
          <p:nvPr/>
        </p:nvSpPr>
        <p:spPr bwMode="auto">
          <a:xfrm>
            <a:off x="4886325" y="5975821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3" name="TextBox 36"/>
          <p:cNvSpPr txBox="1">
            <a:spLocks noChangeArrowheads="1"/>
          </p:cNvSpPr>
          <p:nvPr/>
        </p:nvSpPr>
        <p:spPr bwMode="auto">
          <a:xfrm>
            <a:off x="5601069" y="6007001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16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44" name="Line 25"/>
          <p:cNvSpPr>
            <a:spLocks noChangeShapeType="1"/>
          </p:cNvSpPr>
          <p:nvPr/>
        </p:nvSpPr>
        <p:spPr bwMode="auto">
          <a:xfrm>
            <a:off x="5788025" y="5975821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5" name="TextBox 36"/>
          <p:cNvSpPr txBox="1">
            <a:spLocks noChangeArrowheads="1"/>
          </p:cNvSpPr>
          <p:nvPr/>
        </p:nvSpPr>
        <p:spPr bwMode="auto">
          <a:xfrm>
            <a:off x="6509912" y="6007001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46" name="Line 25"/>
          <p:cNvSpPr>
            <a:spLocks noChangeShapeType="1"/>
          </p:cNvSpPr>
          <p:nvPr/>
        </p:nvSpPr>
        <p:spPr bwMode="auto">
          <a:xfrm>
            <a:off x="6697663" y="5975821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7" name="TextBox 38"/>
          <p:cNvSpPr txBox="1">
            <a:spLocks noChangeArrowheads="1"/>
          </p:cNvSpPr>
          <p:nvPr/>
        </p:nvSpPr>
        <p:spPr bwMode="auto">
          <a:xfrm>
            <a:off x="7412406" y="6007001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24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48" name="Line 25"/>
          <p:cNvSpPr>
            <a:spLocks noChangeShapeType="1"/>
          </p:cNvSpPr>
          <p:nvPr/>
        </p:nvSpPr>
        <p:spPr bwMode="auto">
          <a:xfrm>
            <a:off x="7599363" y="5975821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9" name="TextBox 36"/>
          <p:cNvSpPr txBox="1">
            <a:spLocks noChangeArrowheads="1"/>
          </p:cNvSpPr>
          <p:nvPr/>
        </p:nvSpPr>
        <p:spPr bwMode="auto">
          <a:xfrm>
            <a:off x="1982967" y="6231286"/>
            <a:ext cx="58277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Week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351" name="Straight Connector 18"/>
          <p:cNvCxnSpPr>
            <a:cxnSpLocks noChangeShapeType="1"/>
          </p:cNvCxnSpPr>
          <p:nvPr/>
        </p:nvCxnSpPr>
        <p:spPr bwMode="auto">
          <a:xfrm rot="10800000">
            <a:off x="1954213" y="5690604"/>
            <a:ext cx="61912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352" name="TextBox 36"/>
          <p:cNvSpPr txBox="1">
            <a:spLocks noChangeArrowheads="1"/>
          </p:cNvSpPr>
          <p:nvPr/>
        </p:nvSpPr>
        <p:spPr bwMode="auto">
          <a:xfrm>
            <a:off x="1591412" y="5536716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 smtClean="0">
                <a:solidFill>
                  <a:schemeClr val="tx2"/>
                </a:solidFill>
              </a:rPr>
              <a:t>40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353" name="Straight Connector 18"/>
          <p:cNvCxnSpPr>
            <a:cxnSpLocks noChangeShapeType="1"/>
          </p:cNvCxnSpPr>
          <p:nvPr/>
        </p:nvCxnSpPr>
        <p:spPr bwMode="auto">
          <a:xfrm rot="10800000">
            <a:off x="1954213" y="5454065"/>
            <a:ext cx="61912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354" name="TextBox 36"/>
          <p:cNvSpPr txBox="1">
            <a:spLocks noChangeArrowheads="1"/>
          </p:cNvSpPr>
          <p:nvPr/>
        </p:nvSpPr>
        <p:spPr bwMode="auto">
          <a:xfrm>
            <a:off x="1591412" y="5300177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 smtClean="0">
                <a:solidFill>
                  <a:schemeClr val="tx2"/>
                </a:solidFill>
              </a:rPr>
              <a:t>60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355" name="Straight Connector 18"/>
          <p:cNvCxnSpPr>
            <a:cxnSpLocks noChangeShapeType="1"/>
          </p:cNvCxnSpPr>
          <p:nvPr/>
        </p:nvCxnSpPr>
        <p:spPr bwMode="auto">
          <a:xfrm rot="10800000">
            <a:off x="1954213" y="5217526"/>
            <a:ext cx="61912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356" name="TextBox 36"/>
          <p:cNvSpPr txBox="1">
            <a:spLocks noChangeArrowheads="1"/>
          </p:cNvSpPr>
          <p:nvPr/>
        </p:nvSpPr>
        <p:spPr bwMode="auto">
          <a:xfrm>
            <a:off x="1591412" y="5063638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 smtClean="0">
                <a:solidFill>
                  <a:schemeClr val="tx2"/>
                </a:solidFill>
              </a:rPr>
              <a:t>80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357" name="Straight Connector 18"/>
          <p:cNvCxnSpPr>
            <a:cxnSpLocks noChangeShapeType="1"/>
          </p:cNvCxnSpPr>
          <p:nvPr/>
        </p:nvCxnSpPr>
        <p:spPr bwMode="auto">
          <a:xfrm rot="10800000">
            <a:off x="1954213" y="4980987"/>
            <a:ext cx="61912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358" name="TextBox 36"/>
          <p:cNvSpPr txBox="1">
            <a:spLocks noChangeArrowheads="1"/>
          </p:cNvSpPr>
          <p:nvPr/>
        </p:nvSpPr>
        <p:spPr bwMode="auto">
          <a:xfrm>
            <a:off x="1492026" y="4827099"/>
            <a:ext cx="4828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 smtClean="0">
                <a:solidFill>
                  <a:schemeClr val="tx2"/>
                </a:solidFill>
              </a:rPr>
              <a:t>100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359" name="Straight Connector 18"/>
          <p:cNvCxnSpPr>
            <a:cxnSpLocks noChangeShapeType="1"/>
          </p:cNvCxnSpPr>
          <p:nvPr/>
        </p:nvCxnSpPr>
        <p:spPr bwMode="auto">
          <a:xfrm rot="10800000">
            <a:off x="1954213" y="4744448"/>
            <a:ext cx="61912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360" name="TextBox 36"/>
          <p:cNvSpPr txBox="1">
            <a:spLocks noChangeArrowheads="1"/>
          </p:cNvSpPr>
          <p:nvPr/>
        </p:nvSpPr>
        <p:spPr bwMode="auto">
          <a:xfrm>
            <a:off x="1492026" y="4590560"/>
            <a:ext cx="4828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 smtClean="0">
                <a:solidFill>
                  <a:schemeClr val="tx2"/>
                </a:solidFill>
              </a:rPr>
              <a:t>120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411" name="Straight Connector 18"/>
          <p:cNvCxnSpPr>
            <a:cxnSpLocks noChangeShapeType="1"/>
          </p:cNvCxnSpPr>
          <p:nvPr/>
        </p:nvCxnSpPr>
        <p:spPr bwMode="auto">
          <a:xfrm rot="10800000">
            <a:off x="2019307" y="4639673"/>
            <a:ext cx="5667369" cy="0"/>
          </a:xfrm>
          <a:prstGeom prst="line">
            <a:avLst/>
          </a:prstGeom>
          <a:noFill/>
          <a:ln w="19050" algn="ctr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416" name="Straight Connector 18"/>
          <p:cNvCxnSpPr>
            <a:cxnSpLocks noChangeShapeType="1"/>
          </p:cNvCxnSpPr>
          <p:nvPr/>
        </p:nvCxnSpPr>
        <p:spPr bwMode="auto">
          <a:xfrm rot="10800000">
            <a:off x="2019307" y="5794579"/>
            <a:ext cx="5667369" cy="0"/>
          </a:xfrm>
          <a:prstGeom prst="line">
            <a:avLst/>
          </a:prstGeom>
          <a:noFill/>
          <a:ln w="19050" algn="ctr">
            <a:solidFill>
              <a:srgbClr val="990099"/>
            </a:solidFill>
            <a:round/>
            <a:headEnd/>
            <a:tailEnd/>
          </a:ln>
        </p:spPr>
      </p:cxnSp>
      <p:sp>
        <p:nvSpPr>
          <p:cNvPr id="196" name="Rectangle 21"/>
          <p:cNvSpPr>
            <a:spLocks noChangeArrowheads="1"/>
          </p:cNvSpPr>
          <p:nvPr/>
        </p:nvSpPr>
        <p:spPr bwMode="auto">
          <a:xfrm>
            <a:off x="5376863" y="3524966"/>
            <a:ext cx="238125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/>
          <a:lstStyle/>
          <a:p>
            <a:pPr algn="r" eaLnBrk="0" hangingPunct="0"/>
            <a:r>
              <a:rPr lang="en-GB" sz="1500" b="1" dirty="0">
                <a:solidFill>
                  <a:schemeClr val="tx2"/>
                </a:solidFill>
              </a:rPr>
              <a:t>Upper limit of normal</a:t>
            </a:r>
            <a:endParaRPr lang="en-US" sz="1500" b="1" dirty="0">
              <a:solidFill>
                <a:schemeClr val="tx2"/>
              </a:solidFill>
            </a:endParaRPr>
          </a:p>
        </p:txBody>
      </p:sp>
      <p:sp>
        <p:nvSpPr>
          <p:cNvPr id="198" name="Rectangle 21"/>
          <p:cNvSpPr>
            <a:spLocks noChangeArrowheads="1"/>
          </p:cNvSpPr>
          <p:nvPr/>
        </p:nvSpPr>
        <p:spPr bwMode="auto">
          <a:xfrm>
            <a:off x="5351463" y="4261566"/>
            <a:ext cx="238125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/>
          <a:lstStyle/>
          <a:p>
            <a:pPr algn="r" eaLnBrk="0" hangingPunct="0"/>
            <a:r>
              <a:rPr lang="en-GB" sz="1500" b="1" dirty="0">
                <a:solidFill>
                  <a:schemeClr val="tx2"/>
                </a:solidFill>
              </a:rPr>
              <a:t>Upper limit of normal</a:t>
            </a:r>
            <a:endParaRPr lang="en-US" sz="1500" b="1" dirty="0">
              <a:solidFill>
                <a:schemeClr val="tx2"/>
              </a:solidFill>
            </a:endParaRPr>
          </a:p>
        </p:txBody>
      </p:sp>
      <p:sp>
        <p:nvSpPr>
          <p:cNvPr id="199" name="TextBox 36"/>
          <p:cNvSpPr txBox="1">
            <a:spLocks noChangeArrowheads="1"/>
          </p:cNvSpPr>
          <p:nvPr/>
        </p:nvSpPr>
        <p:spPr bwMode="auto">
          <a:xfrm rot="16200000">
            <a:off x="364029" y="1464585"/>
            <a:ext cx="152057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chemeClr val="tx2"/>
                </a:solidFill>
              </a:rPr>
              <a:t>Mean (+/- SE) values of bilirubin (</a:t>
            </a:r>
            <a:r>
              <a:rPr lang="el-GR" sz="1400" b="1" dirty="0" smtClean="0">
                <a:solidFill>
                  <a:schemeClr val="tx2"/>
                </a:solidFill>
              </a:rPr>
              <a:t>μ</a:t>
            </a:r>
            <a:r>
              <a:rPr lang="en-GB" sz="1400" b="1" dirty="0" smtClean="0">
                <a:solidFill>
                  <a:schemeClr val="tx2"/>
                </a:solidFill>
              </a:rPr>
              <a:t>mol/L)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00" name="Line 45"/>
          <p:cNvSpPr>
            <a:spLocks noChangeShapeType="1"/>
          </p:cNvSpPr>
          <p:nvPr/>
        </p:nvSpPr>
        <p:spPr bwMode="auto">
          <a:xfrm>
            <a:off x="6726238" y="2141761"/>
            <a:ext cx="0" cy="133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1" name="Line 44"/>
          <p:cNvSpPr>
            <a:spLocks noChangeShapeType="1"/>
          </p:cNvSpPr>
          <p:nvPr/>
        </p:nvSpPr>
        <p:spPr bwMode="auto">
          <a:xfrm>
            <a:off x="7618413" y="2138586"/>
            <a:ext cx="0" cy="133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2" name="Freeform 5"/>
          <p:cNvSpPr>
            <a:spLocks/>
          </p:cNvSpPr>
          <p:nvPr/>
        </p:nvSpPr>
        <p:spPr bwMode="auto">
          <a:xfrm>
            <a:off x="2022475" y="1052735"/>
            <a:ext cx="5737225" cy="1641475"/>
          </a:xfrm>
          <a:custGeom>
            <a:avLst/>
            <a:gdLst>
              <a:gd name="T0" fmla="*/ 0 w 3612"/>
              <a:gd name="T1" fmla="*/ 0 h 1914"/>
              <a:gd name="T2" fmla="*/ 0 w 3612"/>
              <a:gd name="T3" fmla="*/ 2147483647 h 1914"/>
              <a:gd name="T4" fmla="*/ 2147483647 w 3612"/>
              <a:gd name="T5" fmla="*/ 2147483647 h 1914"/>
              <a:gd name="T6" fmla="*/ 0 60000 65536"/>
              <a:gd name="T7" fmla="*/ 0 60000 65536"/>
              <a:gd name="T8" fmla="*/ 0 60000 65536"/>
              <a:gd name="T9" fmla="*/ 0 w 3612"/>
              <a:gd name="T10" fmla="*/ 0 h 1914"/>
              <a:gd name="T11" fmla="*/ 3612 w 3612"/>
              <a:gd name="T12" fmla="*/ 1914 h 19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12" h="1914">
                <a:moveTo>
                  <a:pt x="0" y="0"/>
                </a:moveTo>
                <a:lnTo>
                  <a:pt x="0" y="1914"/>
                </a:lnTo>
                <a:lnTo>
                  <a:pt x="3612" y="1914"/>
                </a:lnTo>
              </a:path>
            </a:pathLst>
          </a:custGeom>
          <a:noFill/>
          <a:ln w="19050" cap="flat" cmpd="sng">
            <a:solidFill>
              <a:srgbClr val="002776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203" name="Straight Connector 18"/>
          <p:cNvCxnSpPr>
            <a:cxnSpLocks noChangeShapeType="1"/>
          </p:cNvCxnSpPr>
          <p:nvPr/>
        </p:nvCxnSpPr>
        <p:spPr bwMode="auto">
          <a:xfrm rot="10800000">
            <a:off x="1966913" y="1636936"/>
            <a:ext cx="61912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204" name="TextBox 36"/>
          <p:cNvSpPr txBox="1">
            <a:spLocks noChangeArrowheads="1"/>
          </p:cNvSpPr>
          <p:nvPr/>
        </p:nvSpPr>
        <p:spPr bwMode="auto">
          <a:xfrm>
            <a:off x="1604112" y="1471836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20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205" name="Straight Connector 18"/>
          <p:cNvCxnSpPr>
            <a:cxnSpLocks noChangeShapeType="1"/>
          </p:cNvCxnSpPr>
          <p:nvPr/>
        </p:nvCxnSpPr>
        <p:spPr bwMode="auto">
          <a:xfrm rot="10800000">
            <a:off x="1966913" y="2297336"/>
            <a:ext cx="61912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206" name="TextBox 36"/>
          <p:cNvSpPr txBox="1">
            <a:spLocks noChangeArrowheads="1"/>
          </p:cNvSpPr>
          <p:nvPr/>
        </p:nvSpPr>
        <p:spPr bwMode="auto">
          <a:xfrm>
            <a:off x="1604112" y="2132236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10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07" name="Freeform 38"/>
          <p:cNvSpPr>
            <a:spLocks/>
          </p:cNvSpPr>
          <p:nvPr/>
        </p:nvSpPr>
        <p:spPr bwMode="auto">
          <a:xfrm>
            <a:off x="2198688" y="1417861"/>
            <a:ext cx="5422900" cy="795338"/>
          </a:xfrm>
          <a:custGeom>
            <a:avLst/>
            <a:gdLst>
              <a:gd name="T0" fmla="*/ 3416 w 3416"/>
              <a:gd name="T1" fmla="*/ 496 h 501"/>
              <a:gd name="T2" fmla="*/ 2849 w 3416"/>
              <a:gd name="T3" fmla="*/ 493 h 501"/>
              <a:gd name="T4" fmla="*/ 2274 w 3416"/>
              <a:gd name="T5" fmla="*/ 491 h 501"/>
              <a:gd name="T6" fmla="*/ 1698 w 3416"/>
              <a:gd name="T7" fmla="*/ 266 h 501"/>
              <a:gd name="T8" fmla="*/ 1137 w 3416"/>
              <a:gd name="T9" fmla="*/ 246 h 501"/>
              <a:gd name="T10" fmla="*/ 847 w 3416"/>
              <a:gd name="T11" fmla="*/ 205 h 501"/>
              <a:gd name="T12" fmla="*/ 561 w 3416"/>
              <a:gd name="T13" fmla="*/ 165 h 501"/>
              <a:gd name="T14" fmla="*/ 281 w 3416"/>
              <a:gd name="T15" fmla="*/ 75 h 501"/>
              <a:gd name="T16" fmla="*/ 141 w 3416"/>
              <a:gd name="T17" fmla="*/ 0 h 501"/>
              <a:gd name="T18" fmla="*/ 0 w 3416"/>
              <a:gd name="T19" fmla="*/ 501 h 50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416"/>
              <a:gd name="T31" fmla="*/ 0 h 501"/>
              <a:gd name="T32" fmla="*/ 3416 w 3416"/>
              <a:gd name="T33" fmla="*/ 501 h 50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416" h="501">
                <a:moveTo>
                  <a:pt x="3416" y="496"/>
                </a:moveTo>
                <a:lnTo>
                  <a:pt x="2849" y="493"/>
                </a:lnTo>
                <a:lnTo>
                  <a:pt x="2274" y="491"/>
                </a:lnTo>
                <a:lnTo>
                  <a:pt x="1698" y="266"/>
                </a:lnTo>
                <a:lnTo>
                  <a:pt x="1137" y="246"/>
                </a:lnTo>
                <a:lnTo>
                  <a:pt x="847" y="205"/>
                </a:lnTo>
                <a:lnTo>
                  <a:pt x="561" y="165"/>
                </a:lnTo>
                <a:lnTo>
                  <a:pt x="281" y="75"/>
                </a:lnTo>
                <a:lnTo>
                  <a:pt x="141" y="0"/>
                </a:lnTo>
                <a:lnTo>
                  <a:pt x="0" y="501"/>
                </a:lnTo>
              </a:path>
            </a:pathLst>
          </a:custGeom>
          <a:noFill/>
          <a:ln w="28575" cmpd="sng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8" name="Rectangle 39"/>
          <p:cNvSpPr>
            <a:spLocks noChangeArrowheads="1"/>
          </p:cNvSpPr>
          <p:nvPr/>
        </p:nvSpPr>
        <p:spPr bwMode="auto">
          <a:xfrm>
            <a:off x="7594600" y="2181449"/>
            <a:ext cx="49213" cy="492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209" name="Rectangle 40"/>
          <p:cNvSpPr>
            <a:spLocks noChangeArrowheads="1"/>
          </p:cNvSpPr>
          <p:nvPr/>
        </p:nvSpPr>
        <p:spPr bwMode="auto">
          <a:xfrm>
            <a:off x="6702425" y="2178274"/>
            <a:ext cx="49213" cy="492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210" name="Line 63"/>
          <p:cNvSpPr>
            <a:spLocks noChangeShapeType="1"/>
          </p:cNvSpPr>
          <p:nvPr/>
        </p:nvSpPr>
        <p:spPr bwMode="auto">
          <a:xfrm>
            <a:off x="7575550" y="2268761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1" name="Line 63"/>
          <p:cNvSpPr>
            <a:spLocks noChangeShapeType="1"/>
          </p:cNvSpPr>
          <p:nvPr/>
        </p:nvSpPr>
        <p:spPr bwMode="auto">
          <a:xfrm>
            <a:off x="7575550" y="2135411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" name="Line 63"/>
          <p:cNvSpPr>
            <a:spLocks noChangeShapeType="1"/>
          </p:cNvSpPr>
          <p:nvPr/>
        </p:nvSpPr>
        <p:spPr bwMode="auto">
          <a:xfrm>
            <a:off x="6683375" y="2271936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3" name="Line 63"/>
          <p:cNvSpPr>
            <a:spLocks noChangeShapeType="1"/>
          </p:cNvSpPr>
          <p:nvPr/>
        </p:nvSpPr>
        <p:spPr bwMode="auto">
          <a:xfrm>
            <a:off x="6683375" y="2138586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4" name="Line 48"/>
          <p:cNvSpPr>
            <a:spLocks noChangeShapeType="1"/>
          </p:cNvSpPr>
          <p:nvPr/>
        </p:nvSpPr>
        <p:spPr bwMode="auto">
          <a:xfrm>
            <a:off x="5821363" y="2151286"/>
            <a:ext cx="0" cy="1031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5" name="Line 63"/>
          <p:cNvSpPr>
            <a:spLocks noChangeShapeType="1"/>
          </p:cNvSpPr>
          <p:nvPr/>
        </p:nvSpPr>
        <p:spPr bwMode="auto">
          <a:xfrm>
            <a:off x="5778500" y="2254474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6" name="Line 63"/>
          <p:cNvSpPr>
            <a:spLocks noChangeShapeType="1"/>
          </p:cNvSpPr>
          <p:nvPr/>
        </p:nvSpPr>
        <p:spPr bwMode="auto">
          <a:xfrm>
            <a:off x="5778500" y="2148111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7" name="Line 51"/>
          <p:cNvSpPr>
            <a:spLocks noChangeShapeType="1"/>
          </p:cNvSpPr>
          <p:nvPr/>
        </p:nvSpPr>
        <p:spPr bwMode="auto">
          <a:xfrm>
            <a:off x="4911725" y="1767111"/>
            <a:ext cx="0" cy="1397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8" name="Line 63"/>
          <p:cNvSpPr>
            <a:spLocks noChangeShapeType="1"/>
          </p:cNvSpPr>
          <p:nvPr/>
        </p:nvSpPr>
        <p:spPr bwMode="auto">
          <a:xfrm>
            <a:off x="4868863" y="1909986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9" name="Line 63"/>
          <p:cNvSpPr>
            <a:spLocks noChangeShapeType="1"/>
          </p:cNvSpPr>
          <p:nvPr/>
        </p:nvSpPr>
        <p:spPr bwMode="auto">
          <a:xfrm>
            <a:off x="4868863" y="1763936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" name="Rectangle 54"/>
          <p:cNvSpPr>
            <a:spLocks noChangeArrowheads="1"/>
          </p:cNvSpPr>
          <p:nvPr/>
        </p:nvSpPr>
        <p:spPr bwMode="auto">
          <a:xfrm>
            <a:off x="4884738" y="1821086"/>
            <a:ext cx="49212" cy="492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221" name="Rectangle 41"/>
          <p:cNvSpPr>
            <a:spLocks noChangeArrowheads="1"/>
          </p:cNvSpPr>
          <p:nvPr/>
        </p:nvSpPr>
        <p:spPr bwMode="auto">
          <a:xfrm>
            <a:off x="5792788" y="2171924"/>
            <a:ext cx="49212" cy="492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222" name="Line 55"/>
          <p:cNvSpPr>
            <a:spLocks noChangeShapeType="1"/>
          </p:cNvSpPr>
          <p:nvPr/>
        </p:nvSpPr>
        <p:spPr bwMode="auto">
          <a:xfrm>
            <a:off x="4003675" y="1719486"/>
            <a:ext cx="0" cy="1730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" name="Line 63"/>
          <p:cNvSpPr>
            <a:spLocks noChangeShapeType="1"/>
          </p:cNvSpPr>
          <p:nvPr/>
        </p:nvSpPr>
        <p:spPr bwMode="auto">
          <a:xfrm>
            <a:off x="3960813" y="1895699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" name="Line 63"/>
          <p:cNvSpPr>
            <a:spLocks noChangeShapeType="1"/>
          </p:cNvSpPr>
          <p:nvPr/>
        </p:nvSpPr>
        <p:spPr bwMode="auto">
          <a:xfrm>
            <a:off x="3960813" y="1716311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" name="Rectangle 58"/>
          <p:cNvSpPr>
            <a:spLocks noChangeArrowheads="1"/>
          </p:cNvSpPr>
          <p:nvPr/>
        </p:nvSpPr>
        <p:spPr bwMode="auto">
          <a:xfrm>
            <a:off x="3976688" y="1773461"/>
            <a:ext cx="49212" cy="492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226" name="Line 59"/>
          <p:cNvSpPr>
            <a:spLocks noChangeShapeType="1"/>
          </p:cNvSpPr>
          <p:nvPr/>
        </p:nvSpPr>
        <p:spPr bwMode="auto">
          <a:xfrm>
            <a:off x="3551238" y="1654399"/>
            <a:ext cx="0" cy="1730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" name="Line 63"/>
          <p:cNvSpPr>
            <a:spLocks noChangeShapeType="1"/>
          </p:cNvSpPr>
          <p:nvPr/>
        </p:nvSpPr>
        <p:spPr bwMode="auto">
          <a:xfrm>
            <a:off x="3508375" y="1830611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" name="Line 63"/>
          <p:cNvSpPr>
            <a:spLocks noChangeShapeType="1"/>
          </p:cNvSpPr>
          <p:nvPr/>
        </p:nvSpPr>
        <p:spPr bwMode="auto">
          <a:xfrm>
            <a:off x="3508375" y="1651224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" name="Rectangle 62"/>
          <p:cNvSpPr>
            <a:spLocks noChangeArrowheads="1"/>
          </p:cNvSpPr>
          <p:nvPr/>
        </p:nvSpPr>
        <p:spPr bwMode="auto">
          <a:xfrm>
            <a:off x="3524250" y="1708374"/>
            <a:ext cx="49213" cy="492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233" name="Line 63"/>
          <p:cNvSpPr>
            <a:spLocks noChangeShapeType="1"/>
          </p:cNvSpPr>
          <p:nvPr/>
        </p:nvSpPr>
        <p:spPr bwMode="auto">
          <a:xfrm>
            <a:off x="3101975" y="1582961"/>
            <a:ext cx="0" cy="1936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" name="Line 63"/>
          <p:cNvSpPr>
            <a:spLocks noChangeShapeType="1"/>
          </p:cNvSpPr>
          <p:nvPr/>
        </p:nvSpPr>
        <p:spPr bwMode="auto">
          <a:xfrm>
            <a:off x="3059113" y="1771874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" name="Line 63"/>
          <p:cNvSpPr>
            <a:spLocks noChangeShapeType="1"/>
          </p:cNvSpPr>
          <p:nvPr/>
        </p:nvSpPr>
        <p:spPr bwMode="auto">
          <a:xfrm>
            <a:off x="3059113" y="1579786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" name="Rectangle 66"/>
          <p:cNvSpPr>
            <a:spLocks noChangeArrowheads="1"/>
          </p:cNvSpPr>
          <p:nvPr/>
        </p:nvSpPr>
        <p:spPr bwMode="auto">
          <a:xfrm>
            <a:off x="3074988" y="1659161"/>
            <a:ext cx="49212" cy="492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240" name="Line 67"/>
          <p:cNvSpPr>
            <a:spLocks noChangeShapeType="1"/>
          </p:cNvSpPr>
          <p:nvPr/>
        </p:nvSpPr>
        <p:spPr bwMode="auto">
          <a:xfrm>
            <a:off x="2647950" y="1430561"/>
            <a:ext cx="0" cy="2047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" name="Line 63"/>
          <p:cNvSpPr>
            <a:spLocks noChangeShapeType="1"/>
          </p:cNvSpPr>
          <p:nvPr/>
        </p:nvSpPr>
        <p:spPr bwMode="auto">
          <a:xfrm>
            <a:off x="2605088" y="1640111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" name="Line 63"/>
          <p:cNvSpPr>
            <a:spLocks noChangeShapeType="1"/>
          </p:cNvSpPr>
          <p:nvPr/>
        </p:nvSpPr>
        <p:spPr bwMode="auto">
          <a:xfrm>
            <a:off x="2605088" y="1427386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" name="Rectangle 70"/>
          <p:cNvSpPr>
            <a:spLocks noChangeArrowheads="1"/>
          </p:cNvSpPr>
          <p:nvPr/>
        </p:nvSpPr>
        <p:spPr bwMode="auto">
          <a:xfrm>
            <a:off x="2620963" y="1506761"/>
            <a:ext cx="49212" cy="492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244" name="Line 71"/>
          <p:cNvSpPr>
            <a:spLocks noChangeShapeType="1"/>
          </p:cNvSpPr>
          <p:nvPr/>
        </p:nvSpPr>
        <p:spPr bwMode="auto">
          <a:xfrm>
            <a:off x="2422525" y="1243236"/>
            <a:ext cx="0" cy="330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" name="Line 63"/>
          <p:cNvSpPr>
            <a:spLocks noChangeShapeType="1"/>
          </p:cNvSpPr>
          <p:nvPr/>
        </p:nvSpPr>
        <p:spPr bwMode="auto">
          <a:xfrm>
            <a:off x="2379663" y="1576611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" name="Line 63"/>
          <p:cNvSpPr>
            <a:spLocks noChangeShapeType="1"/>
          </p:cNvSpPr>
          <p:nvPr/>
        </p:nvSpPr>
        <p:spPr bwMode="auto">
          <a:xfrm>
            <a:off x="2379663" y="1246411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" name="Rectangle 74"/>
          <p:cNvSpPr>
            <a:spLocks noChangeArrowheads="1"/>
          </p:cNvSpPr>
          <p:nvPr/>
        </p:nvSpPr>
        <p:spPr bwMode="auto">
          <a:xfrm>
            <a:off x="2395538" y="1405161"/>
            <a:ext cx="49212" cy="492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sp>
        <p:nvSpPr>
          <p:cNvPr id="248" name="Line 75"/>
          <p:cNvSpPr>
            <a:spLocks noChangeShapeType="1"/>
          </p:cNvSpPr>
          <p:nvPr/>
        </p:nvSpPr>
        <p:spPr bwMode="auto">
          <a:xfrm>
            <a:off x="2203450" y="2179861"/>
            <a:ext cx="0" cy="841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" name="Line 63"/>
          <p:cNvSpPr>
            <a:spLocks noChangeShapeType="1"/>
          </p:cNvSpPr>
          <p:nvPr/>
        </p:nvSpPr>
        <p:spPr bwMode="auto">
          <a:xfrm>
            <a:off x="2160588" y="2267174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" name="Line 63"/>
          <p:cNvSpPr>
            <a:spLocks noChangeShapeType="1"/>
          </p:cNvSpPr>
          <p:nvPr/>
        </p:nvSpPr>
        <p:spPr bwMode="auto">
          <a:xfrm>
            <a:off x="2160588" y="2181449"/>
            <a:ext cx="8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1" name="Rectangle 78"/>
          <p:cNvSpPr>
            <a:spLocks noChangeArrowheads="1"/>
          </p:cNvSpPr>
          <p:nvPr/>
        </p:nvSpPr>
        <p:spPr bwMode="auto">
          <a:xfrm>
            <a:off x="2176463" y="2197324"/>
            <a:ext cx="49212" cy="492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dirty="0"/>
          </a:p>
        </p:txBody>
      </p:sp>
      <p:cxnSp>
        <p:nvCxnSpPr>
          <p:cNvPr id="252" name="Straight Connector 18"/>
          <p:cNvCxnSpPr>
            <a:cxnSpLocks noChangeShapeType="1"/>
          </p:cNvCxnSpPr>
          <p:nvPr/>
        </p:nvCxnSpPr>
        <p:spPr bwMode="auto">
          <a:xfrm rot="10800000">
            <a:off x="2030556" y="1586593"/>
            <a:ext cx="5667369" cy="0"/>
          </a:xfrm>
          <a:prstGeom prst="line">
            <a:avLst/>
          </a:prstGeom>
          <a:noFill/>
          <a:ln w="19050" algn="ctr">
            <a:solidFill>
              <a:srgbClr val="990099"/>
            </a:solidFill>
            <a:round/>
            <a:headEnd/>
            <a:tailEnd/>
          </a:ln>
        </p:spPr>
      </p:cxnSp>
      <p:sp>
        <p:nvSpPr>
          <p:cNvPr id="253" name="Rectangle 21"/>
          <p:cNvSpPr>
            <a:spLocks noChangeArrowheads="1"/>
          </p:cNvSpPr>
          <p:nvPr/>
        </p:nvSpPr>
        <p:spPr bwMode="auto">
          <a:xfrm>
            <a:off x="5364163" y="1200866"/>
            <a:ext cx="238125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/>
          <a:lstStyle/>
          <a:p>
            <a:pPr algn="r" eaLnBrk="0" hangingPunct="0"/>
            <a:r>
              <a:rPr lang="en-GB" sz="1500" b="1" dirty="0">
                <a:solidFill>
                  <a:schemeClr val="tx2"/>
                </a:solidFill>
              </a:rPr>
              <a:t>Upper limit of normal</a:t>
            </a:r>
            <a:endParaRPr lang="en-US" sz="1500" b="1" dirty="0">
              <a:solidFill>
                <a:schemeClr val="tx2"/>
              </a:solidFill>
            </a:endParaRPr>
          </a:p>
        </p:txBody>
      </p:sp>
      <p:cxnSp>
        <p:nvCxnSpPr>
          <p:cNvPr id="195" name="Straight Connector 58"/>
          <p:cNvCxnSpPr>
            <a:cxnSpLocks noChangeShapeType="1"/>
          </p:cNvCxnSpPr>
          <p:nvPr/>
        </p:nvCxnSpPr>
        <p:spPr bwMode="auto">
          <a:xfrm flipV="1">
            <a:off x="2024620" y="3908072"/>
            <a:ext cx="5722938" cy="0"/>
          </a:xfrm>
          <a:prstGeom prst="line">
            <a:avLst/>
          </a:prstGeom>
          <a:noFill/>
          <a:ln w="19050" algn="ctr">
            <a:solidFill>
              <a:srgbClr val="990099"/>
            </a:solidFill>
            <a:round/>
            <a:headEnd/>
            <a:tailEnd/>
          </a:ln>
        </p:spPr>
      </p:cxn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09431" y="1132373"/>
            <a:ext cx="8379726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spcAft>
                <a:spcPts val="2400"/>
              </a:spcAft>
              <a:tabLst>
                <a:tab pos="0" algn="l"/>
                <a:tab pos="457200" algn="l"/>
              </a:tabLst>
              <a:defRPr/>
            </a:pPr>
            <a:r>
              <a:rPr lang="en-US" b="1" dirty="0" smtClean="0">
                <a:solidFill>
                  <a:schemeClr val="bg1"/>
                </a:solidFill>
                <a:ea typeface="Calibri" charset="0"/>
                <a:cs typeface="Times New Roman" charset="0"/>
              </a:rPr>
              <a:t>TMC435 administered once-daily</a:t>
            </a:r>
            <a:r>
              <a:rPr lang="en-US" b="1" dirty="0" smtClean="0">
                <a:solidFill>
                  <a:srgbClr val="FF0000"/>
                </a:solidFill>
                <a:ea typeface="Calibri" charset="0"/>
                <a:cs typeface="Times New Roman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ea typeface="Calibri" charset="0"/>
                <a:cs typeface="Times New Roman" charset="0"/>
              </a:rPr>
              <a:t>with </a:t>
            </a:r>
            <a:r>
              <a:rPr lang="en-US" b="1" dirty="0" err="1" smtClean="0">
                <a:solidFill>
                  <a:schemeClr val="bg1"/>
                </a:solidFill>
                <a:ea typeface="Calibri" charset="0"/>
                <a:cs typeface="Times New Roman" charset="0"/>
              </a:rPr>
              <a:t>PegIFN</a:t>
            </a:r>
            <a:r>
              <a:rPr lang="en-US" b="1" dirty="0" smtClean="0">
                <a:solidFill>
                  <a:schemeClr val="bg1"/>
                </a:solidFill>
                <a:ea typeface="Calibri" charset="0"/>
                <a:cs typeface="Times New Roman" charset="0"/>
              </a:rPr>
              <a:t>/RBV </a:t>
            </a:r>
            <a:r>
              <a:rPr lang="en-US" b="1" dirty="0">
                <a:solidFill>
                  <a:schemeClr val="bg1"/>
                </a:solidFill>
                <a:ea typeface="Calibri" charset="0"/>
                <a:cs typeface="Times New Roman" charset="0"/>
              </a:rPr>
              <a:t>over 12 or </a:t>
            </a:r>
            <a:r>
              <a:rPr lang="en-US" b="1" dirty="0" smtClean="0">
                <a:solidFill>
                  <a:schemeClr val="bg1"/>
                </a:solidFill>
                <a:ea typeface="Calibri" charset="0"/>
                <a:cs typeface="Times New Roman" charset="0"/>
              </a:rPr>
              <a:t>24 </a:t>
            </a:r>
            <a:r>
              <a:rPr lang="en-US" b="1" dirty="0">
                <a:solidFill>
                  <a:schemeClr val="bg1"/>
                </a:solidFill>
                <a:ea typeface="Calibri" charset="0"/>
                <a:cs typeface="Times New Roman" charset="0"/>
              </a:rPr>
              <a:t>weeks demonstrated potent antiviral </a:t>
            </a:r>
            <a:r>
              <a:rPr lang="en-US" b="1" dirty="0" smtClean="0">
                <a:solidFill>
                  <a:schemeClr val="bg1"/>
                </a:solidFill>
                <a:ea typeface="Calibri" charset="0"/>
                <a:cs typeface="Times New Roman" charset="0"/>
              </a:rPr>
              <a:t>activity</a:t>
            </a:r>
            <a:endParaRPr lang="en-US" b="1" dirty="0">
              <a:solidFill>
                <a:schemeClr val="bg1"/>
              </a:solidFill>
              <a:ea typeface="Calibri" charset="0"/>
              <a:cs typeface="Times New Roman" charset="0"/>
            </a:endParaRPr>
          </a:p>
          <a:p>
            <a:pPr marL="722313" lvl="1" indent="-327025" eaLnBrk="0" hangingPunct="0">
              <a:spcAft>
                <a:spcPts val="2400"/>
              </a:spcAft>
              <a:buFont typeface="Arial" pitchFamily="34" charset="0"/>
              <a:buChar char="•"/>
              <a:tabLst>
                <a:tab pos="358775" algn="l"/>
                <a:tab pos="446088" algn="l"/>
                <a:tab pos="719138" algn="l"/>
              </a:tabLst>
              <a:defRPr/>
            </a:pPr>
            <a:r>
              <a:rPr lang="en-US" sz="2000" b="1" dirty="0">
                <a:solidFill>
                  <a:schemeClr val="bg1"/>
                </a:solidFill>
                <a:ea typeface="Calibri" charset="0"/>
                <a:cs typeface="Times New Roman" charset="0"/>
              </a:rPr>
              <a:t>At Weeks 4 and </a:t>
            </a:r>
            <a:r>
              <a:rPr lang="en-US" sz="2000" b="1" dirty="0" smtClean="0">
                <a:solidFill>
                  <a:schemeClr val="bg1"/>
                </a:solidFill>
                <a:ea typeface="Calibri" charset="0"/>
                <a:cs typeface="Times New Roman" charset="0"/>
              </a:rPr>
              <a:t>12, </a:t>
            </a:r>
            <a:r>
              <a:rPr lang="en-US" sz="2000" b="1" dirty="0">
                <a:solidFill>
                  <a:schemeClr val="bg1"/>
                </a:solidFill>
                <a:ea typeface="Calibri" charset="0"/>
                <a:cs typeface="Times New Roman" charset="0"/>
              </a:rPr>
              <a:t>HCV RNA was &lt;25 IU/mL (undetectable) for </a:t>
            </a:r>
            <a:r>
              <a:rPr lang="en-US" sz="2000" b="1" dirty="0" smtClean="0">
                <a:solidFill>
                  <a:schemeClr val="bg1"/>
                </a:solidFill>
                <a:ea typeface="Calibri" charset="0"/>
                <a:cs typeface="Times New Roman" charset="0"/>
              </a:rPr>
              <a:t>the majority of patients in TMC435 groups</a:t>
            </a:r>
            <a:endParaRPr lang="en-US" sz="2000" b="1" dirty="0">
              <a:solidFill>
                <a:schemeClr val="bg1"/>
              </a:solidFill>
              <a:ea typeface="Calibri" charset="0"/>
              <a:cs typeface="Times New Roman" charset="0"/>
            </a:endParaRPr>
          </a:p>
          <a:p>
            <a:pPr marL="722313" lvl="1" indent="-327025" eaLnBrk="0" hangingPunct="0">
              <a:spcAft>
                <a:spcPts val="2400"/>
              </a:spcAft>
              <a:buFont typeface="Arial" pitchFamily="34" charset="0"/>
              <a:buChar char="•"/>
              <a:tabLst>
                <a:tab pos="358775" algn="l"/>
                <a:tab pos="446088" algn="l"/>
                <a:tab pos="719138" algn="l"/>
              </a:tabLst>
              <a:defRPr/>
            </a:pPr>
            <a:r>
              <a:rPr lang="en-GB" sz="2000" b="1" dirty="0" smtClean="0">
                <a:solidFill>
                  <a:schemeClr val="bg1"/>
                </a:solidFill>
                <a:ea typeface="ＭＳ Ｐゴシック" charset="-128"/>
              </a:rPr>
              <a:t>The majority of patients in </a:t>
            </a:r>
            <a:r>
              <a:rPr lang="en-GB" sz="2000" b="1" dirty="0">
                <a:solidFill>
                  <a:schemeClr val="bg1"/>
                </a:solidFill>
                <a:ea typeface="ＭＳ Ｐゴシック" charset="-128"/>
              </a:rPr>
              <a:t>TMC435 </a:t>
            </a:r>
            <a:r>
              <a:rPr lang="en-GB" sz="2000" b="1" dirty="0" smtClean="0">
                <a:solidFill>
                  <a:schemeClr val="bg1"/>
                </a:solidFill>
                <a:ea typeface="ＭＳ Ｐゴシック" charset="-128"/>
              </a:rPr>
              <a:t>groups met the criteria </a:t>
            </a:r>
            <a:r>
              <a:rPr lang="en-GB" sz="2000" b="1" dirty="0">
                <a:solidFill>
                  <a:schemeClr val="bg1"/>
                </a:solidFill>
                <a:ea typeface="ＭＳ Ｐゴシック" charset="-128"/>
              </a:rPr>
              <a:t>to </a:t>
            </a:r>
            <a:r>
              <a:rPr lang="en-GB" sz="2000" b="1" dirty="0" smtClean="0">
                <a:solidFill>
                  <a:schemeClr val="bg1"/>
                </a:solidFill>
                <a:ea typeface="ＭＳ Ｐゴシック" charset="-128"/>
              </a:rPr>
              <a:t>stop treatment at </a:t>
            </a:r>
            <a:r>
              <a:rPr lang="en-GB" sz="2000" b="1" dirty="0">
                <a:solidFill>
                  <a:schemeClr val="bg1"/>
                </a:solidFill>
                <a:ea typeface="ＭＳ Ｐゴシック" charset="-128"/>
              </a:rPr>
              <a:t>Week </a:t>
            </a:r>
            <a:r>
              <a:rPr lang="en-GB" sz="2000" b="1" dirty="0" smtClean="0">
                <a:solidFill>
                  <a:schemeClr val="bg1"/>
                </a:solidFill>
                <a:ea typeface="ＭＳ Ｐゴシック" charset="-128"/>
              </a:rPr>
              <a:t>24</a:t>
            </a:r>
            <a:endParaRPr lang="en-US" sz="2000" b="1" dirty="0">
              <a:solidFill>
                <a:schemeClr val="bg1"/>
              </a:solidFill>
              <a:ea typeface="ＭＳ Ｐゴシック" charset="-128"/>
            </a:endParaRPr>
          </a:p>
          <a:p>
            <a:pPr marL="722313" indent="-327025" eaLnBrk="0" hangingPunct="0">
              <a:spcAft>
                <a:spcPts val="2400"/>
              </a:spcAft>
              <a:buFont typeface="Arial" pitchFamily="34" charset="0"/>
              <a:buChar char="•"/>
              <a:tabLst>
                <a:tab pos="228600" algn="l"/>
                <a:tab pos="457200" algn="l"/>
              </a:tabLst>
              <a:defRPr/>
            </a:pPr>
            <a:r>
              <a:rPr lang="en-US" sz="2000" b="1" dirty="0">
                <a:solidFill>
                  <a:schemeClr val="bg1"/>
                </a:solidFill>
                <a:ea typeface="Calibri" charset="0"/>
                <a:cs typeface="Times New Roman" charset="0"/>
              </a:rPr>
              <a:t>In patients who completed therapy at or </a:t>
            </a:r>
            <a:r>
              <a:rPr lang="en-US" sz="2000" b="1" dirty="0" smtClean="0">
                <a:solidFill>
                  <a:schemeClr val="bg1"/>
                </a:solidFill>
                <a:ea typeface="Calibri" charset="0"/>
                <a:cs typeface="Times New Roman" charset="0"/>
              </a:rPr>
              <a:t>before </a:t>
            </a:r>
            <a:r>
              <a:rPr lang="en-US" sz="2000" b="1" dirty="0">
                <a:solidFill>
                  <a:schemeClr val="bg1"/>
                </a:solidFill>
                <a:ea typeface="Calibri" charset="0"/>
                <a:cs typeface="Times New Roman" charset="0"/>
              </a:rPr>
              <a:t>Week 24, response rates remained high </a:t>
            </a:r>
            <a:r>
              <a:rPr lang="en-US" sz="2000" b="1" dirty="0" smtClean="0">
                <a:solidFill>
                  <a:schemeClr val="bg1"/>
                </a:solidFill>
                <a:ea typeface="Calibri" charset="0"/>
                <a:cs typeface="Times New Roman" charset="0"/>
              </a:rPr>
              <a:t>12 </a:t>
            </a:r>
            <a:r>
              <a:rPr lang="en-US" sz="2000" b="1" dirty="0">
                <a:solidFill>
                  <a:schemeClr val="bg1"/>
                </a:solidFill>
                <a:ea typeface="Calibri" charset="0"/>
                <a:cs typeface="Times New Roman" charset="0"/>
              </a:rPr>
              <a:t>weeks after planned end of </a:t>
            </a:r>
            <a:r>
              <a:rPr lang="en-US" sz="2000" b="1" dirty="0" smtClean="0">
                <a:solidFill>
                  <a:schemeClr val="bg1"/>
                </a:solidFill>
                <a:ea typeface="Calibri" charset="0"/>
                <a:cs typeface="Times New Roman" charset="0"/>
              </a:rPr>
              <a:t>therapy</a:t>
            </a:r>
          </a:p>
          <a:p>
            <a:pPr marL="722313" lvl="1" indent="-327025" eaLnBrk="0" hangingPunct="0">
              <a:spcAft>
                <a:spcPts val="2400"/>
              </a:spcAft>
              <a:buFont typeface="Arial" pitchFamily="34" charset="0"/>
              <a:buChar char="•"/>
              <a:tabLst>
                <a:tab pos="228600" algn="l"/>
                <a:tab pos="457200" algn="l"/>
              </a:tabLst>
              <a:defRPr/>
            </a:pPr>
            <a:r>
              <a:rPr lang="en-US" sz="2000" b="1" dirty="0" smtClean="0">
                <a:solidFill>
                  <a:schemeClr val="bg1"/>
                </a:solidFill>
              </a:rPr>
              <a:t>Addition of TMC435 to PegIFN/RBV increased response rates in all </a:t>
            </a:r>
            <a:r>
              <a:rPr lang="en-US" sz="2000" b="1" i="1" dirty="0" smtClean="0">
                <a:solidFill>
                  <a:schemeClr val="bg1"/>
                </a:solidFill>
              </a:rPr>
              <a:t>IL28B</a:t>
            </a:r>
            <a:r>
              <a:rPr lang="en-US" sz="2000" b="1" dirty="0" smtClean="0">
                <a:solidFill>
                  <a:schemeClr val="bg1"/>
                </a:solidFill>
              </a:rPr>
              <a:t> genotypes</a:t>
            </a:r>
          </a:p>
        </p:txBody>
      </p:sp>
      <p:sp>
        <p:nvSpPr>
          <p:cNvPr id="11" name="Rectangle 17"/>
          <p:cNvSpPr txBox="1">
            <a:spLocks noChangeArrowheads="1"/>
          </p:cNvSpPr>
          <p:nvPr/>
        </p:nvSpPr>
        <p:spPr bwMode="auto">
          <a:xfrm>
            <a:off x="0" y="171450"/>
            <a:ext cx="91440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ts val="3200"/>
              </a:lnSpc>
            </a:pPr>
            <a:r>
              <a:rPr lang="en-US" sz="30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PILLAR Week 24 Analysis: Efficacy 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18615" y="1182314"/>
            <a:ext cx="820230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0" lvl="1" eaLnBrk="0" hangingPunct="0">
              <a:spcAft>
                <a:spcPts val="2400"/>
              </a:spcAft>
              <a:tabLst>
                <a:tab pos="228600" algn="l"/>
                <a:tab pos="457200" algn="l"/>
              </a:tabLst>
              <a:defRPr/>
            </a:pPr>
            <a:r>
              <a:rPr lang="en-US" b="1" dirty="0" smtClean="0">
                <a:solidFill>
                  <a:schemeClr val="bg1"/>
                </a:solidFill>
                <a:ea typeface="Calibri" charset="0"/>
                <a:cs typeface="Calibri" charset="0"/>
              </a:rPr>
              <a:t>No clinically relevant difference in safety and tolerability between TMC435 and placebo groups</a:t>
            </a:r>
          </a:p>
          <a:p>
            <a:pPr marL="719138" lvl="1" indent="-360363" eaLnBrk="0" hangingPunct="0">
              <a:spcAft>
                <a:spcPts val="2400"/>
              </a:spcAft>
              <a:buFontTx/>
              <a:buChar char="•"/>
              <a:tabLst>
                <a:tab pos="228600" algn="l"/>
                <a:tab pos="719138" algn="l"/>
              </a:tabLst>
              <a:defRPr/>
            </a:pPr>
            <a:r>
              <a:rPr lang="en-US" sz="2000" b="1" dirty="0" smtClean="0">
                <a:solidFill>
                  <a:schemeClr val="bg1"/>
                </a:solidFill>
                <a:ea typeface="ＭＳ Ｐゴシック" charset="-128"/>
              </a:rPr>
              <a:t>Frequency </a:t>
            </a:r>
            <a:r>
              <a:rPr lang="en-US" sz="2000" b="1" dirty="0">
                <a:solidFill>
                  <a:schemeClr val="bg1"/>
                </a:solidFill>
                <a:ea typeface="ＭＳ Ｐゴシック" charset="-128"/>
              </a:rPr>
              <a:t>of rash, gastrointestinal </a:t>
            </a:r>
            <a:r>
              <a:rPr lang="en-US" sz="2000" b="1" dirty="0" smtClean="0">
                <a:solidFill>
                  <a:schemeClr val="bg1"/>
                </a:solidFill>
                <a:ea typeface="ＭＳ Ｐゴシック" charset="-128"/>
              </a:rPr>
              <a:t>events, and anemia were similar to placebo group</a:t>
            </a:r>
            <a:endParaRPr lang="en-US" sz="2000" b="1" dirty="0">
              <a:solidFill>
                <a:schemeClr val="bg1"/>
              </a:solidFill>
              <a:ea typeface="ＭＳ Ｐゴシック" charset="-128"/>
            </a:endParaRPr>
          </a:p>
          <a:p>
            <a:pPr marL="719138" lvl="1" indent="-360363" eaLnBrk="0" hangingPunct="0">
              <a:spcAft>
                <a:spcPts val="2400"/>
              </a:spcAft>
              <a:buFontTx/>
              <a:buChar char="•"/>
              <a:tabLst>
                <a:tab pos="228600" algn="l"/>
                <a:tab pos="719138" algn="l"/>
              </a:tabLst>
              <a:defRPr/>
            </a:pPr>
            <a:r>
              <a:rPr lang="en-GB" sz="2000" b="1" dirty="0">
                <a:solidFill>
                  <a:schemeClr val="bg1"/>
                </a:solidFill>
                <a:ea typeface="ＭＳ Ｐゴシック" charset="-128"/>
              </a:rPr>
              <a:t>Mild and reversible increases in bilirubin </a:t>
            </a:r>
            <a:r>
              <a:rPr lang="en-US" sz="2000" b="1" dirty="0">
                <a:solidFill>
                  <a:schemeClr val="bg1"/>
                </a:solidFill>
                <a:ea typeface="ＭＳ Ｐゴシック" charset="-128"/>
              </a:rPr>
              <a:t>concentration </a:t>
            </a:r>
            <a:r>
              <a:rPr lang="en-GB" sz="2000" b="1" dirty="0">
                <a:solidFill>
                  <a:schemeClr val="bg1"/>
                </a:solidFill>
                <a:ea typeface="ＭＳ Ｐゴシック" charset="-128"/>
              </a:rPr>
              <a:t>observed </a:t>
            </a:r>
            <a:r>
              <a:rPr lang="en-GB" sz="2000" b="1" dirty="0" smtClean="0">
                <a:solidFill>
                  <a:schemeClr val="bg1"/>
                </a:solidFill>
                <a:ea typeface="ＭＳ Ｐゴシック" charset="-128"/>
              </a:rPr>
              <a:t>with 150 </a:t>
            </a:r>
            <a:r>
              <a:rPr lang="en-GB" sz="2000" b="1" dirty="0">
                <a:solidFill>
                  <a:schemeClr val="bg1"/>
                </a:solidFill>
                <a:ea typeface="ＭＳ Ｐゴシック" charset="-128"/>
              </a:rPr>
              <a:t>mg dose</a:t>
            </a:r>
          </a:p>
          <a:p>
            <a:pPr marL="719138" lvl="1" indent="-360363" eaLnBrk="0" hangingPunct="0">
              <a:spcAft>
                <a:spcPts val="2400"/>
              </a:spcAft>
              <a:buFontTx/>
              <a:buChar char="•"/>
              <a:tabLst>
                <a:tab pos="228600" algn="l"/>
                <a:tab pos="719138" algn="l"/>
              </a:tabLst>
              <a:defRPr/>
            </a:pPr>
            <a:r>
              <a:rPr lang="en-US" sz="2000" b="1" dirty="0">
                <a:solidFill>
                  <a:schemeClr val="bg1"/>
                </a:solidFill>
                <a:ea typeface="ＭＳ Ｐゴシック" charset="-128"/>
              </a:rPr>
              <a:t>ALT concentration decreased in all treatment groups</a:t>
            </a:r>
          </a:p>
          <a:p>
            <a:pPr marL="719138" lvl="1" indent="-360363" eaLnBrk="0" hangingPunct="0">
              <a:spcAft>
                <a:spcPts val="2400"/>
              </a:spcAft>
              <a:buFontTx/>
              <a:buChar char="•"/>
              <a:tabLst>
                <a:tab pos="228600" algn="l"/>
                <a:tab pos="719138" algn="l"/>
              </a:tabLst>
              <a:defRPr/>
            </a:pPr>
            <a:r>
              <a:rPr lang="en-GB" sz="2000" b="1" dirty="0">
                <a:solidFill>
                  <a:schemeClr val="bg1"/>
                </a:solidFill>
                <a:ea typeface="ＭＳ Ｐゴシック" charset="-128"/>
              </a:rPr>
              <a:t>Discontinuation in TMC435 groups </a:t>
            </a:r>
            <a:r>
              <a:rPr lang="en-GB" sz="2000" b="1" dirty="0" smtClean="0">
                <a:solidFill>
                  <a:schemeClr val="bg1"/>
                </a:solidFill>
                <a:ea typeface="ＭＳ Ｐゴシック" charset="-128"/>
              </a:rPr>
              <a:t>was low </a:t>
            </a:r>
            <a:r>
              <a:rPr lang="en-GB" sz="2000" b="1" dirty="0">
                <a:solidFill>
                  <a:schemeClr val="bg1"/>
                </a:solidFill>
                <a:ea typeface="ＭＳ Ｐゴシック" charset="-128"/>
              </a:rPr>
              <a:t>and similar to placebo </a:t>
            </a:r>
            <a:r>
              <a:rPr lang="en-GB" sz="2000" b="1" dirty="0" smtClean="0">
                <a:solidFill>
                  <a:schemeClr val="bg1"/>
                </a:solidFill>
                <a:ea typeface="ＭＳ Ｐゴシック" charset="-128"/>
              </a:rPr>
              <a:t>group</a:t>
            </a:r>
          </a:p>
          <a:p>
            <a:pPr marL="1588" lvl="1" indent="-1588" eaLnBrk="0" hangingPunct="0">
              <a:spcAft>
                <a:spcPts val="2400"/>
              </a:spcAft>
              <a:tabLst>
                <a:tab pos="228600" algn="l"/>
              </a:tabLst>
              <a:defRPr/>
            </a:pPr>
            <a:r>
              <a:rPr lang="en-GB" b="1" dirty="0" smtClean="0">
                <a:solidFill>
                  <a:schemeClr val="bg1"/>
                </a:solidFill>
                <a:ea typeface="Calibri" charset="0"/>
                <a:cs typeface="Times New Roman" charset="0"/>
              </a:rPr>
              <a:t>Planning of Phase III studies of TMC435 is underway</a:t>
            </a:r>
            <a:endParaRPr lang="en-GB" b="1" dirty="0" smtClean="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1" name="Rectangle 17"/>
          <p:cNvSpPr txBox="1">
            <a:spLocks noChangeArrowheads="1"/>
          </p:cNvSpPr>
          <p:nvPr/>
        </p:nvSpPr>
        <p:spPr bwMode="auto">
          <a:xfrm>
            <a:off x="0" y="171450"/>
            <a:ext cx="91440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ts val="3200"/>
              </a:lnSpc>
            </a:pPr>
            <a:r>
              <a:rPr lang="en-US" sz="30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PILLAR Week 24 Analysis: Safety 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Content Placeholder 2"/>
          <p:cNvSpPr>
            <a:spLocks noGrp="1"/>
          </p:cNvSpPr>
          <p:nvPr>
            <p:ph sz="half" idx="1"/>
          </p:nvPr>
        </p:nvSpPr>
        <p:spPr>
          <a:xfrm>
            <a:off x="98426" y="635000"/>
            <a:ext cx="3504745" cy="622300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US" sz="1100" b="1" dirty="0" smtClean="0"/>
              <a:t>The patients and their families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US" sz="1100" b="1" dirty="0" smtClean="0"/>
              <a:t>The PILLAR investigators and their study staff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endParaRPr lang="en-US" sz="500" dirty="0" smtClean="0"/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b="1" dirty="0" smtClean="0">
                <a:solidFill>
                  <a:schemeClr val="tx2"/>
                </a:solidFill>
                <a:cs typeface="Arial" charset="0"/>
              </a:rPr>
              <a:t>New Zealand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Ed Gane, Auckland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Catherine Stedman, Christchurch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Graeme Dickson, Hamilton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b="1" dirty="0" smtClean="0">
                <a:solidFill>
                  <a:schemeClr val="tx2"/>
                </a:solidFill>
                <a:cs typeface="Arial" charset="0"/>
              </a:rPr>
              <a:t>Norway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Trond Bruun, Bergen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Bent von der Lippe, Kirkeveien 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Zbigniev Konopski, Trondheimsveien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Kjell Block Hellum, Sykehusveien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Jon Florholmen, Tromso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b="1" dirty="0" smtClean="0">
                <a:solidFill>
                  <a:schemeClr val="tx2"/>
                </a:solidFill>
                <a:cs typeface="Arial" charset="0"/>
              </a:rPr>
              <a:t>Poland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Robert Flisiak, Bialystok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Andrzej Horban, Warszawa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Waldemar Halota, Bydgoszcz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Wieslaw Kryczka, Kielce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Maciej Jablkowski, Lodz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Ewa Janczewska-Kazek, Czeladz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b="1" dirty="0" smtClean="0">
                <a:solidFill>
                  <a:schemeClr val="tx2"/>
                </a:solidFill>
                <a:cs typeface="Arial" charset="0"/>
              </a:rPr>
              <a:t>Russia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Alexey A. Yakovlev, Saint-Petersburg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Vladimir V. Rafalskiy, Smolensk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Evgeny E. Voronin, Saint-Petersburg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N Zakharova, Saint-Petersburg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Igor G. Nikitin, Moscow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Pavel O. Bogomolov, Moscow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Vladimir T. Ivashkin, Moscow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Vyacheslav G. Morozov, Samara</a:t>
            </a:r>
          </a:p>
          <a:p>
            <a:pPr marL="0" indent="0">
              <a:tabLst>
                <a:tab pos="4194175" algn="l"/>
              </a:tabLst>
            </a:pPr>
            <a:endParaRPr lang="en-GB" sz="900" dirty="0" smtClean="0"/>
          </a:p>
        </p:txBody>
      </p:sp>
      <p:sp>
        <p:nvSpPr>
          <p:cNvPr id="146435" name="Content Placeholder 2"/>
          <p:cNvSpPr>
            <a:spLocks noGrp="1"/>
          </p:cNvSpPr>
          <p:nvPr>
            <p:ph sz="half" idx="1"/>
          </p:nvPr>
        </p:nvSpPr>
        <p:spPr>
          <a:xfrm>
            <a:off x="2090512" y="1271811"/>
            <a:ext cx="1904548" cy="5511800"/>
          </a:xfrm>
        </p:spPr>
        <p:txBody>
          <a:bodyPr/>
          <a:lstStyle/>
          <a:p>
            <a:pPr marL="358775" indent="-358775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Olga V. Korochkina, Nizhny </a:t>
            </a:r>
            <a:endParaRPr lang="en-US" sz="900" b="1" dirty="0" smtClean="0">
              <a:solidFill>
                <a:schemeClr val="tx2"/>
              </a:solidFill>
              <a:cs typeface="Arial" charset="0"/>
            </a:endParaRPr>
          </a:p>
          <a:p>
            <a:pPr marL="358775" indent="-358775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	Novgorod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b="1" dirty="0" smtClean="0">
                <a:solidFill>
                  <a:schemeClr val="tx2"/>
                </a:solidFill>
                <a:cs typeface="Arial" charset="0"/>
              </a:rPr>
              <a:t>Spain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Maria Buti, Barcelona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Moises Diago, Valencia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Ricardo Moreno-Otero, Madrid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Manuel Romero, Sevilla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Jose Luis Calleja, Madrid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b="1" dirty="0" smtClean="0">
                <a:solidFill>
                  <a:schemeClr val="tx2"/>
                </a:solidFill>
                <a:cs typeface="Arial" charset="0"/>
              </a:rPr>
              <a:t>Germany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Keikawus Arasteh, Berlin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Thomas Berg. Berlin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Peter Buggisch, Hamburg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Hartwig Klinker, Würzburg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Andreas Trein, Stuttgart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Tobias Goeser, Köln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Stefan Mauss, Düsseldorf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Dr. Jens Rasenack, Freiburg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Stefan Zeuzem, Frankfurt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Hans-Jürgen Stellbrink, Hamburg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b="1" dirty="0" smtClean="0">
                <a:solidFill>
                  <a:schemeClr val="tx2"/>
                </a:solidFill>
                <a:cs typeface="Arial" charset="0"/>
              </a:rPr>
              <a:t>USA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Daniel Pambianco, Charlottesville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Edwin DeJesus, Orlando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Kyle Etzkron, Jacksonville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Michael Fried, Chapel Hill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Andrei Gasic, Longview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Nigel Girgrah, New Orleans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endParaRPr lang="en-GB" sz="900" dirty="0" smtClean="0">
              <a:solidFill>
                <a:schemeClr val="tx2"/>
              </a:solidFill>
              <a:cs typeface="Arial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endParaRPr lang="en-GB" sz="900" dirty="0" smtClean="0">
              <a:solidFill>
                <a:schemeClr val="tx2"/>
              </a:solidFill>
              <a:cs typeface="Arial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endParaRPr lang="en-GB" sz="900" dirty="0" smtClean="0">
              <a:solidFill>
                <a:schemeClr val="tx2"/>
              </a:solidFill>
              <a:cs typeface="Arial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endParaRPr lang="en-GB" sz="900" dirty="0" smtClean="0">
              <a:solidFill>
                <a:schemeClr val="tx2"/>
              </a:solidFill>
              <a:cs typeface="Arial" charset="0"/>
            </a:endParaRPr>
          </a:p>
          <a:p>
            <a:pPr marL="0" indent="0">
              <a:tabLst>
                <a:tab pos="4194175" algn="l"/>
              </a:tabLst>
            </a:pPr>
            <a:endParaRPr lang="en-GB" sz="900" dirty="0" smtClean="0"/>
          </a:p>
        </p:txBody>
      </p:sp>
      <p:sp>
        <p:nvSpPr>
          <p:cNvPr id="146436" name="Content Placeholder 2"/>
          <p:cNvSpPr>
            <a:spLocks noGrp="1"/>
          </p:cNvSpPr>
          <p:nvPr>
            <p:ph sz="half" idx="1"/>
          </p:nvPr>
        </p:nvSpPr>
        <p:spPr>
          <a:xfrm>
            <a:off x="3901165" y="1259111"/>
            <a:ext cx="2140404" cy="5435599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Ira M. Jacobson, New York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Donald M. Jensen, Chicago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Mark E. Jonas, Cincinnati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Fred Poordad, Los Angeles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Coleman Smith, Plymouth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Jawahar Taunk, Palm Harbor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Lawrence Wruble, Germantown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Ziad Younes, Germantown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b="1" dirty="0" smtClean="0">
                <a:solidFill>
                  <a:schemeClr val="tx2"/>
                </a:solidFill>
                <a:cs typeface="Arial" charset="0"/>
              </a:rPr>
              <a:t>Canada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Pierre Cote, Montreal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Gideon Hirschfield, Toronto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Maged Peter Ghali, Montreal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Sam Lee, Calgary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Morris Sherman, Toronto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b="1" dirty="0" smtClean="0">
                <a:solidFill>
                  <a:schemeClr val="tx2"/>
                </a:solidFill>
                <a:cs typeface="Arial" charset="0"/>
              </a:rPr>
              <a:t>Australia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Greg Dore, Darlinghurst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Paul Desmond, Fitzroy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Stuart Roberts, Melbourne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Jacob George, Westmead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Graeme Macdonald, Woolloongabba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Alice Lee, Concord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b="1" dirty="0" smtClean="0">
                <a:solidFill>
                  <a:schemeClr val="tx2"/>
                </a:solidFill>
                <a:cs typeface="Arial" charset="0"/>
              </a:rPr>
              <a:t>Austria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Peter Ferenci, Wien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Hermann Laferl, Wien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Michael Gschwantler, Wien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endParaRPr lang="en-GB" sz="900" dirty="0" smtClean="0">
              <a:solidFill>
                <a:schemeClr val="tx2"/>
              </a:solidFill>
              <a:cs typeface="Arial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endParaRPr lang="en-GB" sz="900" dirty="0" smtClean="0">
              <a:solidFill>
                <a:schemeClr val="tx2"/>
              </a:solidFill>
              <a:cs typeface="Arial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endParaRPr lang="en-GB" sz="900" dirty="0" smtClean="0">
              <a:solidFill>
                <a:schemeClr val="tx2"/>
              </a:solidFill>
              <a:cs typeface="Arial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endParaRPr lang="en-GB" sz="900" dirty="0" smtClean="0">
              <a:solidFill>
                <a:schemeClr val="tx2"/>
              </a:solidFill>
              <a:cs typeface="Arial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endParaRPr lang="en-GB" sz="900" dirty="0" smtClean="0">
              <a:solidFill>
                <a:schemeClr val="tx2"/>
              </a:solidFill>
              <a:cs typeface="Arial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endParaRPr lang="en-GB" sz="900" dirty="0" smtClean="0">
              <a:solidFill>
                <a:schemeClr val="tx2"/>
              </a:solidFill>
              <a:cs typeface="Arial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endParaRPr lang="en-GB" sz="900" dirty="0" smtClean="0">
              <a:solidFill>
                <a:schemeClr val="tx2"/>
              </a:solidFill>
              <a:cs typeface="Arial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endParaRPr lang="en-GB" sz="900" dirty="0" smtClean="0">
              <a:solidFill>
                <a:schemeClr val="tx2"/>
              </a:solidFill>
              <a:cs typeface="Arial" charset="0"/>
            </a:endParaRPr>
          </a:p>
          <a:p>
            <a:pPr marL="0" indent="0">
              <a:tabLst>
                <a:tab pos="4194175" algn="l"/>
              </a:tabLst>
            </a:pPr>
            <a:endParaRPr lang="en-GB" sz="900" dirty="0" smtClean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5858783" y="1259111"/>
            <a:ext cx="1554388" cy="525780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b="1" dirty="0" smtClean="0">
                <a:solidFill>
                  <a:schemeClr val="tx2"/>
                </a:solidFill>
                <a:cs typeface="Arial" charset="0"/>
              </a:rPr>
              <a:t>Belgium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F. Nevens, Leuven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Y. Horsmans, Bruxelles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C. Moreno, Bruxelles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H. Van Vlierberghe, Ghent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P. Michielsen, Edegem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H. Orlent, Brugge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H. Reynaert, Bruxelles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 J. Decaestecker, Roeselare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b="1" dirty="0" smtClean="0">
                <a:solidFill>
                  <a:schemeClr val="tx2"/>
                </a:solidFill>
                <a:cs typeface="Arial" charset="0"/>
              </a:rPr>
              <a:t>Denmark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Jan Gerstoft, Copenhagen</a:t>
            </a: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Alex Lund Laursen, Aarhus</a:t>
            </a: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Lars Mathiesen, Hvidovre</a:t>
            </a: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Axel Møller, Kolding</a:t>
            </a:r>
          </a:p>
          <a:p>
            <a:pPr marL="358775" indent="-358775" eaLnBrk="1" hangingPunct="1">
              <a:lnSpc>
                <a:spcPct val="150000"/>
              </a:lnSpc>
              <a:spcBef>
                <a:spcPts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Peer Brehm Christensen, Odense</a:t>
            </a: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tabLst>
                <a:tab pos="4194175" algn="l"/>
              </a:tabLst>
            </a:pPr>
            <a:r>
              <a:rPr lang="en-GB" sz="900" b="1" dirty="0" smtClean="0">
                <a:solidFill>
                  <a:schemeClr val="tx2"/>
                </a:solidFill>
                <a:cs typeface="Arial" charset="0"/>
              </a:rPr>
              <a:t>France</a:t>
            </a: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Yves Benhamou, Paris</a:t>
            </a: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Christian Trepo, Lyon</a:t>
            </a: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Jean Pierre Bronowicki, Vandoeuvre Les Nancy</a:t>
            </a:r>
          </a:p>
          <a:p>
            <a:pPr>
              <a:lnSpc>
                <a:spcPct val="150000"/>
              </a:lnSpc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Christophe Hezode, Creteil</a:t>
            </a:r>
          </a:p>
          <a:p>
            <a:pPr>
              <a:lnSpc>
                <a:spcPct val="150000"/>
              </a:lnSpc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Patrick Marcellin , Clichy</a:t>
            </a:r>
          </a:p>
          <a:p>
            <a:pPr>
              <a:lnSpc>
                <a:spcPct val="150000"/>
              </a:lnSpc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Jean-didier Grange, Paris</a:t>
            </a:r>
          </a:p>
          <a:p>
            <a:pPr>
              <a:lnSpc>
                <a:spcPct val="150000"/>
              </a:lnSpc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Jean Pierre Zarski, Grenoble</a:t>
            </a:r>
          </a:p>
          <a:p>
            <a:pPr>
              <a:lnSpc>
                <a:spcPct val="150000"/>
              </a:lnSpc>
              <a:tabLst>
                <a:tab pos="4194175" algn="l"/>
              </a:tabLst>
            </a:pPr>
            <a:r>
              <a:rPr lang="en-GB" sz="900" dirty="0" smtClean="0">
                <a:solidFill>
                  <a:schemeClr val="tx2"/>
                </a:solidFill>
                <a:cs typeface="Arial" charset="0"/>
              </a:rPr>
              <a:t>Albert Tran, Nice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tabLst>
                <a:tab pos="4194175" algn="l"/>
              </a:tabLst>
            </a:pPr>
            <a:endParaRPr lang="en-GB" sz="900" dirty="0" smtClean="0">
              <a:solidFill>
                <a:schemeClr val="tx2"/>
              </a:solidFill>
              <a:cs typeface="Arial" charset="0"/>
            </a:endParaRPr>
          </a:p>
          <a:p>
            <a:pPr marL="0" indent="0">
              <a:tabLst>
                <a:tab pos="4194175" algn="l"/>
              </a:tabLst>
            </a:pPr>
            <a:endParaRPr lang="en-GB" sz="9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7402286" y="1246416"/>
            <a:ext cx="17417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4194175" algn="l"/>
              </a:tabLst>
            </a:pPr>
            <a:r>
              <a:rPr lang="en-GB" sz="900" b="1" dirty="0" smtClean="0">
                <a:solidFill>
                  <a:schemeClr val="bg1"/>
                </a:solidFill>
              </a:rPr>
              <a:t>Gregory Fanning, </a:t>
            </a:r>
            <a:r>
              <a:rPr lang="en-US" sz="900" b="1" dirty="0" smtClean="0">
                <a:solidFill>
                  <a:schemeClr val="bg1"/>
                </a:solidFill>
              </a:rPr>
              <a:t>Richard Hoetelmans, </a:t>
            </a:r>
            <a:r>
              <a:rPr lang="en-GB" sz="900" b="1" dirty="0" smtClean="0">
                <a:solidFill>
                  <a:schemeClr val="bg1"/>
                </a:solidFill>
              </a:rPr>
              <a:t>Ronald </a:t>
            </a:r>
            <a:r>
              <a:rPr lang="en-US" sz="900" b="1" dirty="0" smtClean="0">
                <a:solidFill>
                  <a:schemeClr val="bg1"/>
                </a:solidFill>
              </a:rPr>
              <a:t>Kalmeijer,</a:t>
            </a:r>
            <a:r>
              <a:rPr lang="en-US" sz="900" dirty="0" smtClean="0"/>
              <a:t> </a:t>
            </a:r>
            <a:r>
              <a:rPr lang="en-GB" sz="900" b="1" dirty="0" smtClean="0">
                <a:solidFill>
                  <a:schemeClr val="bg1"/>
                </a:solidFill>
              </a:rPr>
              <a:t>Eric Lefebvre,</a:t>
            </a:r>
            <a:r>
              <a:rPr lang="en-US" sz="900" b="1" dirty="0" smtClean="0">
                <a:solidFill>
                  <a:schemeClr val="bg1"/>
                </a:solidFill>
              </a:rPr>
              <a:t> Karen Manson, Gaston Picchio, </a:t>
            </a:r>
            <a:r>
              <a:rPr lang="en-GB" sz="900" b="1" dirty="0" smtClean="0">
                <a:solidFill>
                  <a:schemeClr val="bg1"/>
                </a:solidFill>
              </a:rPr>
              <a:t>Setareh Seyedkazemi, and </a:t>
            </a:r>
            <a:r>
              <a:rPr lang="en-US" sz="900" b="1" dirty="0" smtClean="0">
                <a:solidFill>
                  <a:schemeClr val="bg1"/>
                </a:solidFill>
              </a:rPr>
              <a:t>Brian Woodfall </a:t>
            </a:r>
            <a:r>
              <a:rPr lang="en-GB" sz="900" b="1" dirty="0" smtClean="0">
                <a:solidFill>
                  <a:schemeClr val="bg1"/>
                </a:solidFill>
              </a:rPr>
              <a:t>(Tibotec) have also contributed to development of the presentation, and editorial assistance was provided by Bethan Lowder at Complete Medical Communications.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tabLst>
                <a:tab pos="4194175" algn="l"/>
              </a:tabLst>
            </a:pPr>
            <a:endParaRPr lang="en-GB" sz="900" dirty="0" smtClean="0">
              <a:solidFill>
                <a:schemeClr val="tx2"/>
              </a:solidFill>
              <a:cs typeface="Arial" charset="0"/>
            </a:endParaRPr>
          </a:p>
          <a:p>
            <a:pPr>
              <a:lnSpc>
                <a:spcPct val="150000"/>
              </a:lnSpc>
              <a:tabLst>
                <a:tab pos="4194175" algn="l"/>
              </a:tabLst>
            </a:pPr>
            <a:endParaRPr lang="en-GB" sz="900" dirty="0" smtClean="0">
              <a:solidFill>
                <a:schemeClr val="tx2"/>
              </a:solidFill>
              <a:cs typeface="Arial" charset="0"/>
            </a:endParaRPr>
          </a:p>
          <a:p>
            <a:pPr>
              <a:lnSpc>
                <a:spcPct val="150000"/>
              </a:lnSpc>
              <a:tabLst>
                <a:tab pos="4194175" algn="l"/>
              </a:tabLst>
            </a:pPr>
            <a:endParaRPr lang="en-GB" sz="900" dirty="0" smtClean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8" name="Rectangle 17"/>
          <p:cNvSpPr txBox="1">
            <a:spLocks noChangeArrowheads="1"/>
          </p:cNvSpPr>
          <p:nvPr/>
        </p:nvSpPr>
        <p:spPr bwMode="auto">
          <a:xfrm>
            <a:off x="0" y="171450"/>
            <a:ext cx="91440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ts val="3200"/>
              </a:lnSpc>
            </a:pPr>
            <a:r>
              <a:rPr lang="en-US" sz="30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Acknowledgements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7"/>
          <p:cNvSpPr>
            <a:spLocks noGrp="1" noChangeArrowheads="1"/>
          </p:cNvSpPr>
          <p:nvPr>
            <p:ph type="title"/>
          </p:nvPr>
        </p:nvSpPr>
        <p:spPr>
          <a:xfrm>
            <a:off x="276827" y="129112"/>
            <a:ext cx="8584144" cy="838200"/>
          </a:xfrm>
        </p:spPr>
        <p:txBody>
          <a:bodyPr/>
          <a:lstStyle/>
          <a:p>
            <a:pPr algn="ctr" eaLnBrk="1" hangingPunct="1"/>
            <a:r>
              <a:rPr lang="en-US" sz="3600" b="1" dirty="0" smtClean="0"/>
              <a:t>Disclosure Information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19919" y="971440"/>
            <a:ext cx="8727311" cy="5638800"/>
          </a:xfrm>
        </p:spPr>
        <p:txBody>
          <a:bodyPr/>
          <a:lstStyle/>
          <a:p>
            <a:pPr marL="174625" indent="-174625">
              <a:spcBef>
                <a:spcPts val="400"/>
              </a:spcBef>
              <a:spcAft>
                <a:spcPts val="400"/>
              </a:spcAft>
              <a:buFont typeface="Arial" charset="0"/>
              <a:buChar char="•"/>
              <a:tabLst>
                <a:tab pos="1966913" algn="l"/>
              </a:tabLst>
            </a:pPr>
            <a:r>
              <a:rPr lang="en-US" sz="1400" b="1" dirty="0" smtClean="0">
                <a:solidFill>
                  <a:schemeClr val="bg1"/>
                </a:solidFill>
              </a:rPr>
              <a:t>Michael Fried </a:t>
            </a:r>
            <a:r>
              <a:rPr lang="en-US" sz="1400" dirty="0" smtClean="0">
                <a:solidFill>
                  <a:schemeClr val="bg1"/>
                </a:solidFill>
              </a:rPr>
              <a:t>	</a:t>
            </a:r>
            <a:r>
              <a:rPr lang="en-US" sz="1400" b="1" dirty="0" smtClean="0">
                <a:solidFill>
                  <a:schemeClr val="bg1"/>
                </a:solidFill>
              </a:rPr>
              <a:t>Grants/Research Support, Consultant (Roche, Merck, Human Genome Sciences, 	Vertex, Tibotec, Bristol Myers Squibb, Anadys, Conatus, Schering, Pharmasset, 	Glaxo, Novartis), Stock/Shareholder (Pharmasset)</a:t>
            </a:r>
          </a:p>
          <a:p>
            <a:pPr marL="174625" indent="-174625">
              <a:spcBef>
                <a:spcPts val="400"/>
              </a:spcBef>
              <a:spcAft>
                <a:spcPts val="400"/>
              </a:spcAft>
              <a:buFont typeface="Arial" charset="0"/>
              <a:buChar char="•"/>
              <a:tabLst>
                <a:tab pos="1966913" algn="l"/>
              </a:tabLst>
            </a:pPr>
            <a:r>
              <a:rPr lang="en-GB" sz="1400" b="1" dirty="0" smtClean="0">
                <a:solidFill>
                  <a:schemeClr val="bg1"/>
                </a:solidFill>
              </a:rPr>
              <a:t>Maria Buti	</a:t>
            </a:r>
            <a:r>
              <a:rPr lang="en-US" sz="1400" b="1" dirty="0" smtClean="0">
                <a:solidFill>
                  <a:schemeClr val="bg1"/>
                </a:solidFill>
              </a:rPr>
              <a:t>Advisory Board and Speaker (MSD, Gilead, BMS)</a:t>
            </a:r>
          </a:p>
          <a:p>
            <a:pPr marL="174625" indent="-174625">
              <a:spcBef>
                <a:spcPts val="400"/>
              </a:spcBef>
              <a:spcAft>
                <a:spcPts val="400"/>
              </a:spcAft>
              <a:buFont typeface="Arial" charset="0"/>
              <a:buChar char="•"/>
              <a:tabLst>
                <a:tab pos="1966913" algn="l"/>
              </a:tabLst>
            </a:pPr>
            <a:r>
              <a:rPr lang="en-US" sz="1400" b="1" dirty="0" smtClean="0">
                <a:solidFill>
                  <a:schemeClr val="bg1"/>
                </a:solidFill>
              </a:rPr>
              <a:t>Greg Dore 	Advisory Committee, Grant/Research Support, Teaching and Speaking, Travel 	Scholarship (Roche, Merck, Bristol-Myer Squibb, Gilead)</a:t>
            </a:r>
          </a:p>
          <a:p>
            <a:pPr marL="174625" indent="-174625">
              <a:spcBef>
                <a:spcPts val="400"/>
              </a:spcBef>
              <a:spcAft>
                <a:spcPts val="400"/>
              </a:spcAft>
              <a:buFont typeface="Arial" charset="0"/>
              <a:buChar char="•"/>
              <a:tabLst>
                <a:tab pos="1966913" algn="l"/>
              </a:tabLst>
            </a:pPr>
            <a:r>
              <a:rPr lang="en-US" sz="1400" b="1" dirty="0" smtClean="0">
                <a:solidFill>
                  <a:schemeClr val="bg1"/>
                </a:solidFill>
              </a:rPr>
              <a:t>Peter Ferenci 	Advisory Committee and Review Panels, Unrestricted Grant/Research Support, 	Teaching and Speaking, Consulting, Patent Held (Roche, Vertex/Tibotec, 	Madaus-Rottapharm, Boehringer Ingelheim, MSD/previously SPI) </a:t>
            </a:r>
          </a:p>
          <a:p>
            <a:pPr marL="174625" indent="-174625">
              <a:spcBef>
                <a:spcPts val="400"/>
              </a:spcBef>
              <a:spcAft>
                <a:spcPts val="400"/>
              </a:spcAft>
              <a:buFont typeface="Arial" charset="0"/>
              <a:buChar char="•"/>
              <a:tabLst>
                <a:tab pos="1966913" algn="l"/>
              </a:tabLst>
            </a:pPr>
            <a:r>
              <a:rPr lang="en-US" sz="1400" b="1" dirty="0" smtClean="0">
                <a:solidFill>
                  <a:schemeClr val="bg1"/>
                </a:solidFill>
              </a:rPr>
              <a:t>Ira Jacobson	Grant/Research Support, Member of Speaker’s Bureau, Consultant/Advisor 	(Schering/Merck, Tibotec, Roche/Genentech, Pharmasset, Anadys, Boehringer 	Ingelheim, Novartis, Gilead, Vertex, GlobeImmune, Human Genome Sciences, 	Bristol Myers Squibb, Pfizer, Zymogenetics, Abbott, sanofi-aventis)</a:t>
            </a:r>
          </a:p>
          <a:p>
            <a:pPr marL="174625" indent="-174625">
              <a:spcBef>
                <a:spcPts val="400"/>
              </a:spcBef>
              <a:spcAft>
                <a:spcPts val="400"/>
              </a:spcAft>
              <a:buFont typeface="Arial" charset="0"/>
              <a:buChar char="•"/>
              <a:tabLst>
                <a:tab pos="1966913" algn="l"/>
              </a:tabLst>
            </a:pPr>
            <a:r>
              <a:rPr lang="en-GB" sz="1400" b="1" dirty="0" smtClean="0">
                <a:solidFill>
                  <a:schemeClr val="bg1"/>
                </a:solidFill>
              </a:rPr>
              <a:t>Patrick Marcellin 	Grant, Investigator, Speaker, and Expert (Roche, Schering Plough, Gilead, BMS, 	Vertex, Novartis, Pharmasset, Tibotec, MSD, Boehringer Ingelheim, Biolex, 	Intermune, Zymogenetics)</a:t>
            </a:r>
          </a:p>
          <a:p>
            <a:pPr marL="174625" indent="-174625">
              <a:spcBef>
                <a:spcPts val="400"/>
              </a:spcBef>
              <a:spcAft>
                <a:spcPts val="400"/>
              </a:spcAft>
              <a:buFont typeface="Arial" charset="0"/>
              <a:buChar char="•"/>
              <a:tabLst>
                <a:tab pos="1966913" algn="l"/>
              </a:tabLst>
            </a:pPr>
            <a:r>
              <a:rPr lang="en-GB" sz="1400" b="1" dirty="0" smtClean="0">
                <a:solidFill>
                  <a:schemeClr val="bg1"/>
                </a:solidFill>
              </a:rPr>
              <a:t>Stefan Zeuzem 	Consultancy, Member of Speaker’s Bureau (Abbott, BMS, Gilead, Merck, Pfizer, 	Roche, Tibotec, Vertex)</a:t>
            </a:r>
            <a:endParaRPr lang="en-US" sz="1400" b="1" dirty="0" smtClean="0">
              <a:solidFill>
                <a:schemeClr val="bg1"/>
              </a:solidFill>
            </a:endParaRPr>
          </a:p>
          <a:p>
            <a:pPr marL="174625" indent="-174625">
              <a:spcBef>
                <a:spcPts val="400"/>
              </a:spcBef>
              <a:spcAft>
                <a:spcPts val="400"/>
              </a:spcAft>
              <a:buFont typeface="Arial" charset="0"/>
              <a:buChar char="•"/>
              <a:tabLst>
                <a:tab pos="1966913" algn="l"/>
              </a:tabLst>
            </a:pPr>
            <a:r>
              <a:rPr lang="en-GB" sz="1400" b="1" dirty="0" smtClean="0">
                <a:solidFill>
                  <a:schemeClr val="bg1"/>
                </a:solidFill>
              </a:rPr>
              <a:t>Oliver Lenz 	Employed by Tibotec</a:t>
            </a:r>
          </a:p>
          <a:p>
            <a:pPr marL="174625" indent="-174625">
              <a:spcBef>
                <a:spcPts val="400"/>
              </a:spcBef>
              <a:spcAft>
                <a:spcPts val="400"/>
              </a:spcAft>
              <a:buFont typeface="Arial" charset="0"/>
              <a:buChar char="•"/>
              <a:tabLst>
                <a:tab pos="1966913" algn="l"/>
              </a:tabLst>
            </a:pPr>
            <a:r>
              <a:rPr lang="en-GB" sz="1400" b="1" dirty="0" smtClean="0">
                <a:solidFill>
                  <a:schemeClr val="bg1"/>
                </a:solidFill>
              </a:rPr>
              <a:t>Monika Peeters 	Employed by Tibotec</a:t>
            </a:r>
          </a:p>
          <a:p>
            <a:pPr marL="174625" indent="-174625">
              <a:spcBef>
                <a:spcPts val="400"/>
              </a:spcBef>
              <a:spcAft>
                <a:spcPts val="400"/>
              </a:spcAft>
              <a:buFont typeface="Arial" charset="0"/>
              <a:buChar char="•"/>
              <a:tabLst>
                <a:tab pos="1966913" algn="l"/>
              </a:tabLst>
            </a:pPr>
            <a:r>
              <a:rPr lang="en-GB" sz="1400" b="1" dirty="0" smtClean="0">
                <a:solidFill>
                  <a:schemeClr val="bg1"/>
                </a:solidFill>
              </a:rPr>
              <a:t>Vanitha Sekar 	Employed by Tibotec</a:t>
            </a:r>
          </a:p>
          <a:p>
            <a:pPr marL="174625" indent="-174625">
              <a:spcBef>
                <a:spcPts val="400"/>
              </a:spcBef>
              <a:spcAft>
                <a:spcPts val="400"/>
              </a:spcAft>
              <a:buFont typeface="Arial" charset="0"/>
              <a:buChar char="•"/>
              <a:tabLst>
                <a:tab pos="1966913" algn="l"/>
              </a:tabLst>
            </a:pPr>
            <a:r>
              <a:rPr lang="en-GB" sz="1400" b="1" dirty="0" smtClean="0">
                <a:solidFill>
                  <a:schemeClr val="bg1"/>
                </a:solidFill>
              </a:rPr>
              <a:t>Goedele De Smedt 	Employed by Tibotec</a:t>
            </a:r>
            <a:endParaRPr lang="en-US" sz="1400" b="1" dirty="0" smtClean="0">
              <a:solidFill>
                <a:schemeClr val="bg1"/>
              </a:solidFill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GB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48"/>
          <p:cNvSpPr txBox="1">
            <a:spLocks noChangeArrowheads="1"/>
          </p:cNvSpPr>
          <p:nvPr/>
        </p:nvSpPr>
        <p:spPr bwMode="auto">
          <a:xfrm>
            <a:off x="0" y="6611937"/>
            <a:ext cx="69929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nl-BE" sz="1000" dirty="0" smtClean="0">
                <a:solidFill>
                  <a:srgbClr val="002677"/>
                </a:solidFill>
                <a:cs typeface="Arial" charset="0"/>
              </a:rPr>
              <a:t>*PegIFN/RBV, </a:t>
            </a:r>
            <a:r>
              <a:rPr lang="en-GB" sz="1000" dirty="0" smtClean="0">
                <a:solidFill>
                  <a:srgbClr val="002677"/>
                </a:solidFill>
                <a:cs typeface="Arial" charset="0"/>
              </a:rPr>
              <a:t>peginterferon </a:t>
            </a:r>
            <a:r>
              <a:rPr lang="en-GB" sz="1000" dirty="0">
                <a:solidFill>
                  <a:srgbClr val="002677"/>
                </a:solidFill>
                <a:cs typeface="Arial" charset="0"/>
                <a:sym typeface="Symbol" pitchFamily="18" charset="2"/>
              </a:rPr>
              <a:t></a:t>
            </a:r>
            <a:r>
              <a:rPr lang="en-GB" sz="1000" dirty="0">
                <a:solidFill>
                  <a:srgbClr val="002677"/>
                </a:solidFill>
                <a:cs typeface="Arial" charset="0"/>
              </a:rPr>
              <a:t>-2a (</a:t>
            </a:r>
            <a:r>
              <a:rPr lang="en-US" sz="1000" dirty="0" smtClean="0">
                <a:solidFill>
                  <a:srgbClr val="002677"/>
                </a:solidFill>
              </a:rPr>
              <a:t>180 </a:t>
            </a:r>
            <a:r>
              <a:rPr lang="en-US" sz="1000" dirty="0" smtClean="0">
                <a:solidFill>
                  <a:srgbClr val="002677"/>
                </a:solidFill>
                <a:sym typeface="Symbol" pitchFamily="18" charset="2"/>
              </a:rPr>
              <a:t></a:t>
            </a:r>
            <a:r>
              <a:rPr lang="en-US" sz="1000" dirty="0">
                <a:solidFill>
                  <a:srgbClr val="002677"/>
                </a:solidFill>
              </a:rPr>
              <a:t>g/wk</a:t>
            </a:r>
            <a:r>
              <a:rPr lang="en-US" sz="1000" dirty="0" smtClean="0">
                <a:solidFill>
                  <a:srgbClr val="002677"/>
                </a:solidFill>
              </a:rPr>
              <a:t>) </a:t>
            </a:r>
            <a:r>
              <a:rPr lang="en-GB" sz="1000" dirty="0" smtClean="0">
                <a:solidFill>
                  <a:srgbClr val="002677"/>
                </a:solidFill>
                <a:cs typeface="Arial" charset="0"/>
              </a:rPr>
              <a:t>+ </a:t>
            </a:r>
            <a:r>
              <a:rPr lang="en-GB" sz="1000" dirty="0">
                <a:solidFill>
                  <a:srgbClr val="002677"/>
                </a:solidFill>
                <a:cs typeface="Arial" charset="0"/>
              </a:rPr>
              <a:t>ribavirin </a:t>
            </a:r>
            <a:r>
              <a:rPr lang="en-US" sz="1000" dirty="0">
                <a:solidFill>
                  <a:srgbClr val="002677"/>
                </a:solidFill>
              </a:rPr>
              <a:t>(</a:t>
            </a:r>
            <a:r>
              <a:rPr lang="en-US" sz="1000" dirty="0" smtClean="0">
                <a:solidFill>
                  <a:srgbClr val="002677"/>
                </a:solidFill>
              </a:rPr>
              <a:t>1000–1200 mg/day</a:t>
            </a:r>
            <a:r>
              <a:rPr lang="en-GB" sz="1000" dirty="0" smtClean="0">
                <a:solidFill>
                  <a:srgbClr val="002677"/>
                </a:solidFill>
              </a:rPr>
              <a:t>); HCV, hepatitis C virus</a:t>
            </a:r>
            <a:endParaRPr lang="en-US" sz="1000" dirty="0">
              <a:solidFill>
                <a:srgbClr val="002677"/>
              </a:solidFill>
              <a:cs typeface="Arial" charset="0"/>
            </a:endParaRPr>
          </a:p>
        </p:txBody>
      </p:sp>
      <p:sp>
        <p:nvSpPr>
          <p:cNvPr id="5" name="Rectangle 17"/>
          <p:cNvSpPr txBox="1">
            <a:spLocks noChangeArrowheads="1"/>
          </p:cNvSpPr>
          <p:nvPr/>
        </p:nvSpPr>
        <p:spPr bwMode="auto">
          <a:xfrm>
            <a:off x="0" y="17145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ts val="3200"/>
              </a:lnSpc>
            </a:pPr>
            <a:r>
              <a:rPr lang="en-US" sz="30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PILLAR (Study TMC435-C205): </a:t>
            </a:r>
            <a:br>
              <a:rPr lang="en-US" sz="30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30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Objectives &amp; Endpoints</a:t>
            </a:r>
            <a:endParaRPr kumimoji="0" lang="en-US" sz="30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34702" y="1175845"/>
            <a:ext cx="8382000" cy="5412611"/>
          </a:xfrm>
        </p:spPr>
        <p:txBody>
          <a:bodyPr/>
          <a:lstStyle/>
          <a:p>
            <a:pPr lvl="1">
              <a:spcBef>
                <a:spcPts val="150"/>
              </a:spcBef>
              <a:spcAft>
                <a:spcPts val="150"/>
              </a:spcAft>
            </a:pPr>
            <a:r>
              <a:rPr lang="en-US" sz="2000" b="1" dirty="0" smtClean="0"/>
              <a:t>Objective</a:t>
            </a:r>
          </a:p>
          <a:p>
            <a:pPr marL="990600" lvl="2">
              <a:spcBef>
                <a:spcPts val="150"/>
              </a:spcBef>
              <a:spcAft>
                <a:spcPts val="150"/>
              </a:spcAft>
            </a:pPr>
            <a:r>
              <a:rPr lang="en-US" b="1" dirty="0" smtClean="0"/>
              <a:t>To assess efficacy and safety of protease inhibitor TMC435 once-daily in combination with </a:t>
            </a:r>
            <a:r>
              <a:rPr lang="en-US" b="1" dirty="0" err="1" smtClean="0"/>
              <a:t>PegIFN</a:t>
            </a:r>
            <a:r>
              <a:rPr lang="en-US" b="1" dirty="0" smtClean="0"/>
              <a:t>/RBV* in t</a:t>
            </a:r>
            <a:r>
              <a:rPr lang="nl-BE" b="1" dirty="0" err="1" smtClean="0"/>
              <a:t>reatment-naïve</a:t>
            </a:r>
            <a:r>
              <a:rPr lang="nl-BE" b="1" dirty="0" smtClean="0"/>
              <a:t> </a:t>
            </a:r>
            <a:r>
              <a:rPr lang="nl-BE" b="1" dirty="0" err="1" smtClean="0"/>
              <a:t>patients</a:t>
            </a:r>
            <a:r>
              <a:rPr lang="nl-BE" b="1" dirty="0" smtClean="0"/>
              <a:t> </a:t>
            </a:r>
            <a:r>
              <a:rPr lang="nl-BE" b="1" dirty="0" err="1" smtClean="0"/>
              <a:t>infected</a:t>
            </a:r>
            <a:r>
              <a:rPr lang="nl-BE" b="1" dirty="0" smtClean="0"/>
              <a:t> </a:t>
            </a:r>
            <a:r>
              <a:rPr lang="nl-BE" b="1" dirty="0" err="1" smtClean="0"/>
              <a:t>with</a:t>
            </a:r>
            <a:r>
              <a:rPr lang="nl-BE" b="1" dirty="0" smtClean="0"/>
              <a:t> HCV genotype-1</a:t>
            </a:r>
          </a:p>
          <a:p>
            <a:pPr lvl="1">
              <a:spcBef>
                <a:spcPts val="150"/>
              </a:spcBef>
              <a:spcAft>
                <a:spcPts val="150"/>
              </a:spcAft>
            </a:pPr>
            <a:r>
              <a:rPr lang="nl-BE" sz="2000" b="1" dirty="0" err="1" smtClean="0"/>
              <a:t>Study</a:t>
            </a:r>
            <a:r>
              <a:rPr lang="nl-BE" sz="2000" b="1" dirty="0" smtClean="0"/>
              <a:t> design</a:t>
            </a:r>
          </a:p>
          <a:p>
            <a:pPr marL="990600" lvl="2">
              <a:spcBef>
                <a:spcPts val="150"/>
              </a:spcBef>
              <a:spcAft>
                <a:spcPts val="150"/>
              </a:spcAft>
            </a:pPr>
            <a:r>
              <a:rPr lang="nl-BE" b="1" dirty="0" smtClean="0"/>
              <a:t>O</a:t>
            </a:r>
            <a:r>
              <a:rPr lang="en-US" b="1" dirty="0" smtClean="0"/>
              <a:t>ngoing international, Phase IIb, randomized, double-blind, placebo-controlled clinical trial</a:t>
            </a:r>
          </a:p>
          <a:p>
            <a:pPr lvl="1">
              <a:spcBef>
                <a:spcPts val="150"/>
              </a:spcBef>
              <a:spcAft>
                <a:spcPts val="150"/>
              </a:spcAft>
            </a:pPr>
            <a:r>
              <a:rPr lang="en-US" sz="2000" b="1" dirty="0" smtClean="0"/>
              <a:t>Primary endpoint	</a:t>
            </a:r>
          </a:p>
          <a:p>
            <a:pPr marL="990600" lvl="2">
              <a:spcBef>
                <a:spcPts val="150"/>
              </a:spcBef>
              <a:spcAft>
                <a:spcPts val="150"/>
              </a:spcAft>
            </a:pPr>
            <a:r>
              <a:rPr lang="en-US" b="1" dirty="0" smtClean="0"/>
              <a:t>Sustained virologic response at Week 72 </a:t>
            </a:r>
          </a:p>
          <a:p>
            <a:pPr lvl="1">
              <a:spcBef>
                <a:spcPts val="150"/>
              </a:spcBef>
              <a:spcAft>
                <a:spcPts val="150"/>
              </a:spcAft>
            </a:pPr>
            <a:r>
              <a:rPr lang="en-GB" sz="2000" b="1" dirty="0" smtClean="0"/>
              <a:t>Key secondary endpoints</a:t>
            </a:r>
          </a:p>
          <a:p>
            <a:pPr marL="989013" lvl="2">
              <a:spcBef>
                <a:spcPts val="150"/>
              </a:spcBef>
              <a:spcAft>
                <a:spcPts val="150"/>
              </a:spcAft>
            </a:pPr>
            <a:r>
              <a:rPr lang="en-US" b="1" dirty="0" smtClean="0"/>
              <a:t>Antiviral activity throughout study</a:t>
            </a:r>
          </a:p>
          <a:p>
            <a:pPr marL="989013" lvl="2">
              <a:spcBef>
                <a:spcPts val="150"/>
              </a:spcBef>
              <a:spcAft>
                <a:spcPts val="150"/>
              </a:spcAft>
            </a:pPr>
            <a:r>
              <a:rPr lang="en-US" b="1" dirty="0" smtClean="0"/>
              <a:t>Viral breakthrough and relapse rates</a:t>
            </a:r>
          </a:p>
          <a:p>
            <a:pPr marL="989013" lvl="2">
              <a:spcBef>
                <a:spcPts val="150"/>
              </a:spcBef>
              <a:spcAft>
                <a:spcPts val="150"/>
              </a:spcAft>
            </a:pPr>
            <a:r>
              <a:rPr lang="en-US" sz="2000" b="1" dirty="0" smtClean="0"/>
              <a:t>Safety and tolerability</a:t>
            </a:r>
          </a:p>
          <a:p>
            <a:pPr marL="989013" lvl="2">
              <a:spcBef>
                <a:spcPts val="150"/>
              </a:spcBef>
              <a:spcAft>
                <a:spcPts val="1200"/>
              </a:spcAft>
            </a:pPr>
            <a:r>
              <a:rPr lang="en-US" b="1" dirty="0" smtClean="0"/>
              <a:t>Pharmacokinetics</a:t>
            </a:r>
            <a:endParaRPr lang="en-GB" b="1" dirty="0" smtClean="0"/>
          </a:p>
          <a:p>
            <a:pPr lvl="1">
              <a:spcBef>
                <a:spcPts val="150"/>
              </a:spcBef>
              <a:spcAft>
                <a:spcPts val="150"/>
              </a:spcAft>
              <a:buNone/>
            </a:pPr>
            <a:r>
              <a:rPr lang="en-US" sz="2100" b="1" dirty="0" smtClean="0"/>
              <a:t>Results of a planned Week 24 interim analysis are reported today</a:t>
            </a:r>
          </a:p>
          <a:p>
            <a:pPr>
              <a:spcBef>
                <a:spcPts val="150"/>
              </a:spcBef>
              <a:spcAft>
                <a:spcPts val="150"/>
              </a:spcAft>
            </a:pP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3"/>
          <p:cNvSpPr>
            <a:spLocks noChangeArrowheads="1"/>
          </p:cNvSpPr>
          <p:nvPr/>
        </p:nvSpPr>
        <p:spPr bwMode="auto">
          <a:xfrm>
            <a:off x="609600" y="5078413"/>
            <a:ext cx="8153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68288" indent="-268288">
              <a:spcBef>
                <a:spcPct val="20000"/>
              </a:spcBef>
              <a:buFontTx/>
              <a:buChar char="•"/>
            </a:pPr>
            <a:endParaRPr lang="en-GB" sz="1800" dirty="0">
              <a:solidFill>
                <a:srgbClr val="002677"/>
              </a:solidFill>
            </a:endParaRPr>
          </a:p>
        </p:txBody>
      </p:sp>
      <p:sp>
        <p:nvSpPr>
          <p:cNvPr id="35842" name="Rectangle 21"/>
          <p:cNvSpPr>
            <a:spLocks noChangeArrowheads="1"/>
          </p:cNvSpPr>
          <p:nvPr/>
        </p:nvSpPr>
        <p:spPr bwMode="auto">
          <a:xfrm>
            <a:off x="323850" y="692150"/>
            <a:ext cx="86407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/>
          <a:lstStyle/>
          <a:p>
            <a:pPr eaLnBrk="0" hangingPunct="0"/>
            <a:endParaRPr lang="en-GB" sz="1600" dirty="0">
              <a:solidFill>
                <a:schemeClr val="tx2"/>
              </a:solidFill>
            </a:endParaRPr>
          </a:p>
        </p:txBody>
      </p:sp>
      <p:sp>
        <p:nvSpPr>
          <p:cNvPr id="35886" name="TextBox 48"/>
          <p:cNvSpPr txBox="1">
            <a:spLocks noChangeArrowheads="1"/>
          </p:cNvSpPr>
          <p:nvPr/>
        </p:nvSpPr>
        <p:spPr bwMode="auto">
          <a:xfrm>
            <a:off x="-11113" y="6313488"/>
            <a:ext cx="9144001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000" dirty="0">
                <a:solidFill>
                  <a:schemeClr val="bg1"/>
                </a:solidFill>
              </a:rPr>
              <a:t>TMC12/PR24, TMC435 + PegIFN/RBV for 12 weeks followed by PegIFN/RBV for 24 weeks (PegIFN/RBV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, 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peginterferon </a:t>
            </a:r>
            <a:r>
              <a:rPr lang="en-GB" sz="1000" dirty="0">
                <a:solidFill>
                  <a:schemeClr val="bg1"/>
                </a:solidFill>
                <a:cs typeface="Arial" charset="0"/>
                <a:sym typeface="Symbol" pitchFamily="18" charset="2"/>
              </a:rPr>
              <a:t>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-2a [</a:t>
            </a:r>
            <a:r>
              <a:rPr lang="en-US" sz="1000" dirty="0" smtClean="0">
                <a:solidFill>
                  <a:schemeClr val="bg1"/>
                </a:solidFill>
              </a:rPr>
              <a:t>180 </a:t>
            </a:r>
            <a:r>
              <a:rPr lang="en-US" sz="1000" dirty="0" smtClean="0">
                <a:solidFill>
                  <a:schemeClr val="bg1"/>
                </a:solidFill>
                <a:sym typeface="Symbol" pitchFamily="18" charset="2"/>
              </a:rPr>
              <a:t></a:t>
            </a:r>
            <a:r>
              <a:rPr lang="en-US" sz="1000" dirty="0">
                <a:solidFill>
                  <a:schemeClr val="bg1"/>
                </a:solidFill>
              </a:rPr>
              <a:t>g/wk] 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+ ribavirin [</a:t>
            </a:r>
            <a:r>
              <a:rPr lang="en-US" sz="1000" dirty="0" smtClean="0">
                <a:solidFill>
                  <a:schemeClr val="bg1"/>
                </a:solidFill>
              </a:rPr>
              <a:t>1000–1200 mg/day</a:t>
            </a:r>
            <a:r>
              <a:rPr lang="en-US" sz="1000" dirty="0">
                <a:solidFill>
                  <a:schemeClr val="bg1"/>
                </a:solidFill>
              </a:rPr>
              <a:t>])</a:t>
            </a:r>
            <a:r>
              <a:rPr lang="en-GB" sz="1000" dirty="0">
                <a:solidFill>
                  <a:schemeClr val="bg1"/>
                </a:solidFill>
              </a:rPr>
              <a:t>; </a:t>
            </a:r>
            <a:r>
              <a:rPr lang="en-GB" sz="1000" dirty="0" smtClean="0">
                <a:solidFill>
                  <a:schemeClr val="bg1"/>
                </a:solidFill>
              </a:rPr>
              <a:t>TMC24/PR24</a:t>
            </a:r>
            <a:r>
              <a:rPr lang="en-GB" sz="1000" dirty="0">
                <a:solidFill>
                  <a:schemeClr val="bg1"/>
                </a:solidFill>
              </a:rPr>
              <a:t>, TMC435 + PegIFN/RBV for 24 weeks;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US" sz="1000" dirty="0" smtClean="0">
                <a:solidFill>
                  <a:schemeClr val="bg1"/>
                </a:solidFill>
              </a:rPr>
              <a:t>all </a:t>
            </a:r>
            <a:r>
              <a:rPr lang="en-US" sz="1000" dirty="0">
                <a:solidFill>
                  <a:schemeClr val="bg1"/>
                </a:solidFill>
              </a:rPr>
              <a:t>TMC435 doses were administered once-daily;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GB" sz="1000" dirty="0">
                <a:solidFill>
                  <a:schemeClr val="bg1"/>
                </a:solidFill>
              </a:rPr>
              <a:t>Pbo24/PR48, </a:t>
            </a:r>
            <a:r>
              <a:rPr lang="en-GB" sz="1000" dirty="0" smtClean="0">
                <a:solidFill>
                  <a:schemeClr val="bg1"/>
                </a:solidFill>
              </a:rPr>
              <a:t>placebo </a:t>
            </a:r>
            <a:r>
              <a:rPr lang="en-GB" sz="1000" dirty="0">
                <a:solidFill>
                  <a:schemeClr val="bg1"/>
                </a:solidFill>
              </a:rPr>
              <a:t>and PegIFN/RBV for 24 weeks followed by PegIFN/RBV for 24 weeks; 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FU, follow-up; ITT, </a:t>
            </a:r>
            <a:r>
              <a:rPr lang="nl-BE" sz="1000" dirty="0" smtClean="0">
                <a:solidFill>
                  <a:schemeClr val="bg1"/>
                </a:solidFill>
                <a:cs typeface="Arial" charset="0"/>
              </a:rPr>
              <a:t>intent 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to </a:t>
            </a:r>
            <a:r>
              <a:rPr lang="nl-BE" sz="1000" dirty="0" smtClean="0">
                <a:solidFill>
                  <a:schemeClr val="bg1"/>
                </a:solidFill>
                <a:cs typeface="Arial" charset="0"/>
              </a:rPr>
              <a:t>treat; Pbo, placebo; RNA, ribonucleic acid; TMC, TMC435</a:t>
            </a:r>
            <a:endParaRPr lang="nl-BE" sz="1000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64" name="Rectangle 150"/>
          <p:cNvSpPr>
            <a:spLocks noChangeArrowheads="1"/>
          </p:cNvSpPr>
          <p:nvPr/>
        </p:nvSpPr>
        <p:spPr bwMode="auto">
          <a:xfrm>
            <a:off x="195263" y="4459307"/>
            <a:ext cx="8709025" cy="170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1588" eaLnBrk="0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2000" b="1" dirty="0">
                <a:solidFill>
                  <a:srgbClr val="002677"/>
                </a:solidFill>
                <a:ea typeface="ＭＳ Ｐゴシック" charset="-128"/>
              </a:rPr>
              <a:t>Response-guided treatment duration in TMC435 </a:t>
            </a:r>
            <a:r>
              <a:rPr lang="en-GB" sz="2000" b="1" dirty="0" smtClean="0">
                <a:solidFill>
                  <a:srgbClr val="002677"/>
                </a:solidFill>
                <a:ea typeface="ＭＳ Ｐゴシック" charset="-128"/>
              </a:rPr>
              <a:t>arms</a:t>
            </a:r>
            <a:endParaRPr lang="en-US" sz="2000" b="1" dirty="0">
              <a:solidFill>
                <a:srgbClr val="002677"/>
              </a:solidFill>
              <a:ea typeface="ＭＳ Ｐゴシック" charset="-128"/>
            </a:endParaRPr>
          </a:p>
          <a:p>
            <a:pPr marL="531813" indent="-357188" eaLnBrk="0" hangingPunct="0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000" b="1" dirty="0">
                <a:solidFill>
                  <a:schemeClr val="bg1"/>
                </a:solidFill>
                <a:ea typeface="ＭＳ Ｐゴシック" charset="-128"/>
              </a:rPr>
              <a:t>End treatment at Week 24, </a:t>
            </a:r>
            <a:r>
              <a:rPr lang="en-US" sz="2000" b="1" dirty="0" smtClean="0">
                <a:solidFill>
                  <a:schemeClr val="bg1"/>
                </a:solidFill>
                <a:ea typeface="ＭＳ Ｐゴシック" charset="-128"/>
              </a:rPr>
              <a:t>if</a:t>
            </a:r>
          </a:p>
          <a:p>
            <a:pPr marL="898525" lvl="1" indent="-266700" eaLnBrk="0" hangingPunct="0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2000" b="1" dirty="0">
                <a:solidFill>
                  <a:schemeClr val="bg1"/>
                </a:solidFill>
                <a:ea typeface="ＭＳ Ｐゴシック" charset="-128"/>
              </a:rPr>
              <a:t>HCV RNA &lt;</a:t>
            </a:r>
            <a:r>
              <a:rPr lang="en-US" sz="2000" b="1" dirty="0" smtClean="0">
                <a:solidFill>
                  <a:schemeClr val="bg1"/>
                </a:solidFill>
                <a:ea typeface="ＭＳ Ｐゴシック" charset="-128"/>
              </a:rPr>
              <a:t>25 IU/mL </a:t>
            </a:r>
            <a:r>
              <a:rPr lang="en-US" sz="2000" b="1" dirty="0">
                <a:solidFill>
                  <a:schemeClr val="bg1"/>
                </a:solidFill>
                <a:ea typeface="ＭＳ Ｐゴシック" charset="-128"/>
              </a:rPr>
              <a:t>detectable or undetectable at Week </a:t>
            </a:r>
            <a:r>
              <a:rPr lang="en-US" sz="2000" b="1" dirty="0" smtClean="0">
                <a:solidFill>
                  <a:schemeClr val="bg1"/>
                </a:solidFill>
                <a:ea typeface="ＭＳ Ｐゴシック" charset="-128"/>
              </a:rPr>
              <a:t>4, </a:t>
            </a:r>
            <a:r>
              <a:rPr lang="en-US" sz="2000" b="1" i="1" dirty="0">
                <a:solidFill>
                  <a:schemeClr val="bg1"/>
                </a:solidFill>
                <a:ea typeface="ＭＳ Ｐゴシック" charset="-128"/>
              </a:rPr>
              <a:t>and</a:t>
            </a:r>
          </a:p>
          <a:p>
            <a:pPr marL="898525" lvl="1" indent="-266700" eaLnBrk="0" hangingPunct="0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2000" b="1" dirty="0" smtClean="0">
                <a:solidFill>
                  <a:schemeClr val="bg1"/>
                </a:solidFill>
                <a:ea typeface="ＭＳ Ｐゴシック" charset="-128"/>
              </a:rPr>
              <a:t>HCV </a:t>
            </a:r>
            <a:r>
              <a:rPr lang="en-US" sz="2000" b="1" dirty="0">
                <a:solidFill>
                  <a:schemeClr val="bg1"/>
                </a:solidFill>
                <a:ea typeface="ＭＳ Ｐゴシック" charset="-128"/>
              </a:rPr>
              <a:t>RNA &lt;</a:t>
            </a:r>
            <a:r>
              <a:rPr lang="en-US" sz="2000" b="1" dirty="0" smtClean="0">
                <a:solidFill>
                  <a:schemeClr val="bg1"/>
                </a:solidFill>
                <a:ea typeface="ＭＳ Ｐゴシック" charset="-128"/>
              </a:rPr>
              <a:t>25 IU/mL </a:t>
            </a:r>
            <a:r>
              <a:rPr lang="en-US" sz="2000" b="1" dirty="0">
                <a:solidFill>
                  <a:schemeClr val="bg1"/>
                </a:solidFill>
                <a:ea typeface="ＭＳ Ｐゴシック" charset="-128"/>
              </a:rPr>
              <a:t>undetectable at Weeks 12, </a:t>
            </a:r>
            <a:r>
              <a:rPr lang="en-US" sz="2000" b="1" dirty="0" smtClean="0">
                <a:solidFill>
                  <a:schemeClr val="bg1"/>
                </a:solidFill>
                <a:ea typeface="ＭＳ Ｐゴシック" charset="-128"/>
              </a:rPr>
              <a:t>16, </a:t>
            </a:r>
            <a:r>
              <a:rPr lang="en-US" sz="2000" b="1" dirty="0">
                <a:solidFill>
                  <a:schemeClr val="bg1"/>
                </a:solidFill>
                <a:ea typeface="ＭＳ Ｐゴシック" charset="-128"/>
              </a:rPr>
              <a:t>and 20</a:t>
            </a:r>
          </a:p>
          <a:p>
            <a:pPr marL="531813" indent="-357188" eaLnBrk="0" hangingPunct="0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000" b="1" dirty="0">
                <a:solidFill>
                  <a:schemeClr val="bg1"/>
                </a:solidFill>
                <a:ea typeface="ＭＳ Ｐゴシック" charset="-128"/>
              </a:rPr>
              <a:t>All other patients continued </a:t>
            </a:r>
            <a:r>
              <a:rPr lang="en-US" sz="2000" b="1" dirty="0" smtClean="0">
                <a:solidFill>
                  <a:srgbClr val="002677"/>
                </a:solidFill>
                <a:ea typeface="ＭＳ Ｐゴシック" charset="-128"/>
              </a:rPr>
              <a:t>Peg/RBV </a:t>
            </a:r>
            <a:r>
              <a:rPr lang="en-US" sz="2000" b="1" dirty="0">
                <a:solidFill>
                  <a:srgbClr val="002677"/>
                </a:solidFill>
                <a:ea typeface="ＭＳ Ｐゴシック" charset="-128"/>
              </a:rPr>
              <a:t>for up to 48 weeks</a:t>
            </a:r>
          </a:p>
        </p:txBody>
      </p:sp>
      <p:sp>
        <p:nvSpPr>
          <p:cNvPr id="58" name="Rectangle 17"/>
          <p:cNvSpPr txBox="1">
            <a:spLocks noChangeArrowheads="1"/>
          </p:cNvSpPr>
          <p:nvPr/>
        </p:nvSpPr>
        <p:spPr bwMode="auto">
          <a:xfrm>
            <a:off x="0" y="168696"/>
            <a:ext cx="9144000" cy="476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ts val="3200"/>
              </a:lnSpc>
            </a:pPr>
            <a:r>
              <a:rPr lang="en-US" sz="35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PILLAR: Study Design</a:t>
            </a:r>
            <a:endParaRPr kumimoji="0" lang="en-US" sz="35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9" name="TextBox 148"/>
          <p:cNvSpPr txBox="1">
            <a:spLocks noChangeArrowheads="1"/>
          </p:cNvSpPr>
          <p:nvPr/>
        </p:nvSpPr>
        <p:spPr bwMode="auto">
          <a:xfrm>
            <a:off x="3782611" y="980834"/>
            <a:ext cx="246856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rgbClr val="002677"/>
                </a:solidFill>
              </a:rPr>
              <a:t>Planned interim analysis</a:t>
            </a:r>
          </a:p>
          <a:p>
            <a:pPr algn="ctr" eaLnBrk="0" hangingPunct="0"/>
            <a:r>
              <a:rPr lang="en-GB" sz="1400" b="1" dirty="0">
                <a:solidFill>
                  <a:srgbClr val="002677"/>
                </a:solidFill>
              </a:rPr>
              <a:t>All available data included</a:t>
            </a:r>
            <a:endParaRPr lang="en-US" sz="1400" b="1" dirty="0">
              <a:solidFill>
                <a:srgbClr val="002677"/>
              </a:solidFill>
            </a:endParaRPr>
          </a:p>
        </p:txBody>
      </p:sp>
      <p:sp>
        <p:nvSpPr>
          <p:cNvPr id="60" name="AutoShape 24"/>
          <p:cNvSpPr>
            <a:spLocks noChangeArrowheads="1"/>
          </p:cNvSpPr>
          <p:nvPr/>
        </p:nvSpPr>
        <p:spPr bwMode="auto">
          <a:xfrm>
            <a:off x="2130023" y="1682509"/>
            <a:ext cx="1404938" cy="360363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GB" sz="1400" dirty="0"/>
          </a:p>
        </p:txBody>
      </p:sp>
      <p:sp>
        <p:nvSpPr>
          <p:cNvPr id="61" name="AutoShape 40"/>
          <p:cNvSpPr>
            <a:spLocks noChangeArrowheads="1"/>
          </p:cNvSpPr>
          <p:nvPr/>
        </p:nvSpPr>
        <p:spPr bwMode="auto">
          <a:xfrm>
            <a:off x="3593698" y="1682509"/>
            <a:ext cx="1404938" cy="360363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</a:schemeClr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GB" sz="1400" dirty="0"/>
          </a:p>
        </p:txBody>
      </p:sp>
      <p:sp>
        <p:nvSpPr>
          <p:cNvPr id="62" name="AutoShape 30"/>
          <p:cNvSpPr>
            <a:spLocks noChangeArrowheads="1"/>
          </p:cNvSpPr>
          <p:nvPr/>
        </p:nvSpPr>
        <p:spPr bwMode="auto">
          <a:xfrm>
            <a:off x="6479773" y="3322397"/>
            <a:ext cx="1419225" cy="360362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</a:schemeClr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GB" sz="1400" dirty="0"/>
          </a:p>
        </p:txBody>
      </p:sp>
      <p:sp>
        <p:nvSpPr>
          <p:cNvPr id="63" name="TextBox 35"/>
          <p:cNvSpPr txBox="1">
            <a:spLocks noChangeArrowheads="1"/>
          </p:cNvSpPr>
          <p:nvPr/>
        </p:nvSpPr>
        <p:spPr bwMode="auto">
          <a:xfrm>
            <a:off x="1001311" y="4003434"/>
            <a:ext cx="1101725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nl-BE" sz="1600" b="1" dirty="0">
                <a:solidFill>
                  <a:schemeClr val="tx2"/>
                </a:solidFill>
              </a:rPr>
              <a:t>Week</a:t>
            </a:r>
            <a:endParaRPr lang="en-US" sz="1600" b="1" dirty="0">
              <a:solidFill>
                <a:schemeClr val="tx2"/>
              </a:solidFill>
            </a:endParaRPr>
          </a:p>
        </p:txBody>
      </p:sp>
      <p:cxnSp>
        <p:nvCxnSpPr>
          <p:cNvPr id="65" name="Straight Connector 33"/>
          <p:cNvCxnSpPr>
            <a:cxnSpLocks noChangeShapeType="1"/>
          </p:cNvCxnSpPr>
          <p:nvPr/>
        </p:nvCxnSpPr>
        <p:spPr bwMode="auto">
          <a:xfrm flipV="1">
            <a:off x="2131611" y="3890722"/>
            <a:ext cx="5773737" cy="0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</p:cxnSp>
      <p:cxnSp>
        <p:nvCxnSpPr>
          <p:cNvPr id="66" name="Straight Connector 37"/>
          <p:cNvCxnSpPr>
            <a:cxnSpLocks noChangeShapeType="1"/>
          </p:cNvCxnSpPr>
          <p:nvPr/>
        </p:nvCxnSpPr>
        <p:spPr bwMode="auto">
          <a:xfrm rot="5400000">
            <a:off x="2012548" y="3892310"/>
            <a:ext cx="238125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</p:cxnSp>
      <p:cxnSp>
        <p:nvCxnSpPr>
          <p:cNvPr id="67" name="Straight Connector 38"/>
          <p:cNvCxnSpPr>
            <a:cxnSpLocks noChangeShapeType="1"/>
          </p:cNvCxnSpPr>
          <p:nvPr/>
        </p:nvCxnSpPr>
        <p:spPr bwMode="auto">
          <a:xfrm rot="5400000">
            <a:off x="3453999" y="3890721"/>
            <a:ext cx="241300" cy="3175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</p:cxnSp>
      <p:cxnSp>
        <p:nvCxnSpPr>
          <p:cNvPr id="68" name="Straight Connector 39"/>
          <p:cNvCxnSpPr>
            <a:cxnSpLocks noChangeShapeType="1"/>
          </p:cNvCxnSpPr>
          <p:nvPr/>
        </p:nvCxnSpPr>
        <p:spPr bwMode="auto">
          <a:xfrm rot="5400000">
            <a:off x="4908942" y="3891515"/>
            <a:ext cx="241300" cy="1588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</p:cxnSp>
      <p:cxnSp>
        <p:nvCxnSpPr>
          <p:cNvPr id="69" name="Straight Connector 40"/>
          <p:cNvCxnSpPr>
            <a:cxnSpLocks noChangeShapeType="1"/>
          </p:cNvCxnSpPr>
          <p:nvPr/>
        </p:nvCxnSpPr>
        <p:spPr bwMode="auto">
          <a:xfrm rot="5400000">
            <a:off x="7782317" y="3891515"/>
            <a:ext cx="241300" cy="1588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</p:cxnSp>
      <p:sp>
        <p:nvSpPr>
          <p:cNvPr id="70" name="TextBox 110"/>
          <p:cNvSpPr txBox="1">
            <a:spLocks noChangeArrowheads="1"/>
          </p:cNvSpPr>
          <p:nvPr/>
        </p:nvSpPr>
        <p:spPr bwMode="auto">
          <a:xfrm>
            <a:off x="1963336" y="4011372"/>
            <a:ext cx="333375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nl-BE" sz="1600" b="1" dirty="0">
                <a:solidFill>
                  <a:schemeClr val="tx2"/>
                </a:solidFill>
              </a:rPr>
              <a:t>0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71" name="TextBox 111"/>
          <p:cNvSpPr txBox="1">
            <a:spLocks noChangeArrowheads="1"/>
          </p:cNvSpPr>
          <p:nvPr/>
        </p:nvSpPr>
        <p:spPr bwMode="auto">
          <a:xfrm>
            <a:off x="3349223" y="4011372"/>
            <a:ext cx="457200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nl-BE" sz="1600" b="1">
                <a:solidFill>
                  <a:schemeClr val="tx2"/>
                </a:solidFill>
              </a:rPr>
              <a:t>12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72" name="TextBox 112"/>
          <p:cNvSpPr txBox="1">
            <a:spLocks noChangeArrowheads="1"/>
          </p:cNvSpPr>
          <p:nvPr/>
        </p:nvSpPr>
        <p:spPr bwMode="auto">
          <a:xfrm>
            <a:off x="4811311" y="4025659"/>
            <a:ext cx="436562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nl-BE" sz="1600" b="1" dirty="0">
                <a:solidFill>
                  <a:schemeClr val="tx2"/>
                </a:solidFill>
              </a:rPr>
              <a:t>24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73" name="TextBox 113"/>
          <p:cNvSpPr txBox="1">
            <a:spLocks noChangeArrowheads="1"/>
          </p:cNvSpPr>
          <p:nvPr/>
        </p:nvSpPr>
        <p:spPr bwMode="auto">
          <a:xfrm>
            <a:off x="7602136" y="4011372"/>
            <a:ext cx="601662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nl-BE" sz="1600" b="1">
                <a:solidFill>
                  <a:schemeClr val="tx2"/>
                </a:solidFill>
              </a:rPr>
              <a:t>72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74" name="TextBox 114"/>
          <p:cNvSpPr txBox="1">
            <a:spLocks noChangeArrowheads="1"/>
          </p:cNvSpPr>
          <p:nvPr/>
        </p:nvSpPr>
        <p:spPr bwMode="auto">
          <a:xfrm>
            <a:off x="6176561" y="4025659"/>
            <a:ext cx="601662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nl-BE" sz="1600" b="1" dirty="0">
                <a:solidFill>
                  <a:schemeClr val="tx2"/>
                </a:solidFill>
              </a:rPr>
              <a:t>48</a:t>
            </a:r>
            <a:endParaRPr lang="en-US" sz="1600" b="1" dirty="0">
              <a:solidFill>
                <a:schemeClr val="tx2"/>
              </a:solidFill>
            </a:endParaRPr>
          </a:p>
        </p:txBody>
      </p:sp>
      <p:cxnSp>
        <p:nvCxnSpPr>
          <p:cNvPr id="75" name="Straight Connector 40"/>
          <p:cNvCxnSpPr>
            <a:cxnSpLocks noChangeShapeType="1"/>
          </p:cNvCxnSpPr>
          <p:nvPr/>
        </p:nvCxnSpPr>
        <p:spPr bwMode="auto">
          <a:xfrm rot="5400000">
            <a:off x="6339280" y="3891515"/>
            <a:ext cx="241300" cy="15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</p:cxnSp>
      <p:sp>
        <p:nvSpPr>
          <p:cNvPr id="76" name="AutoShape 40"/>
          <p:cNvSpPr>
            <a:spLocks noChangeArrowheads="1"/>
          </p:cNvSpPr>
          <p:nvPr/>
        </p:nvSpPr>
        <p:spPr bwMode="auto">
          <a:xfrm>
            <a:off x="2130023" y="3322397"/>
            <a:ext cx="2865438" cy="360362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</a:schemeClr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GB" sz="1400" dirty="0"/>
          </a:p>
        </p:txBody>
      </p:sp>
      <p:sp>
        <p:nvSpPr>
          <p:cNvPr id="77" name="AutoShape 17"/>
          <p:cNvSpPr>
            <a:spLocks noChangeArrowheads="1"/>
          </p:cNvSpPr>
          <p:nvPr/>
        </p:nvSpPr>
        <p:spPr bwMode="auto">
          <a:xfrm>
            <a:off x="2130023" y="2914409"/>
            <a:ext cx="2865438" cy="3603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GB" sz="1400" dirty="0"/>
          </a:p>
        </p:txBody>
      </p:sp>
      <p:sp>
        <p:nvSpPr>
          <p:cNvPr id="78" name="AutoShape 24"/>
          <p:cNvSpPr>
            <a:spLocks noChangeArrowheads="1"/>
          </p:cNvSpPr>
          <p:nvPr/>
        </p:nvSpPr>
        <p:spPr bwMode="auto">
          <a:xfrm>
            <a:off x="2130023" y="2088909"/>
            <a:ext cx="2865438" cy="360363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GB" sz="1400" dirty="0"/>
          </a:p>
        </p:txBody>
      </p:sp>
      <p:sp>
        <p:nvSpPr>
          <p:cNvPr id="79" name="Text Box 42"/>
          <p:cNvSpPr txBox="1">
            <a:spLocks noChangeArrowheads="1"/>
          </p:cNvSpPr>
          <p:nvPr/>
        </p:nvSpPr>
        <p:spPr bwMode="auto">
          <a:xfrm>
            <a:off x="2503086" y="3371609"/>
            <a:ext cx="21240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 dirty="0"/>
              <a:t>Pbo &amp; PegIFN/RBV</a:t>
            </a:r>
            <a:endParaRPr lang="en-US" sz="1200" b="1" dirty="0"/>
          </a:p>
        </p:txBody>
      </p:sp>
      <p:sp>
        <p:nvSpPr>
          <p:cNvPr id="80" name="AutoShape 30"/>
          <p:cNvSpPr>
            <a:spLocks noChangeArrowheads="1"/>
          </p:cNvSpPr>
          <p:nvPr/>
        </p:nvSpPr>
        <p:spPr bwMode="auto">
          <a:xfrm>
            <a:off x="5035148" y="1682509"/>
            <a:ext cx="2865438" cy="360363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</a:schemeClr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GB" sz="1400" dirty="0"/>
          </a:p>
        </p:txBody>
      </p:sp>
      <p:sp>
        <p:nvSpPr>
          <p:cNvPr id="81" name="AutoShape 30"/>
          <p:cNvSpPr>
            <a:spLocks noChangeArrowheads="1"/>
          </p:cNvSpPr>
          <p:nvPr/>
        </p:nvSpPr>
        <p:spPr bwMode="auto">
          <a:xfrm>
            <a:off x="5035148" y="2088909"/>
            <a:ext cx="2865438" cy="360363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</a:schemeClr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GB" sz="1400" dirty="0"/>
          </a:p>
        </p:txBody>
      </p:sp>
      <p:sp>
        <p:nvSpPr>
          <p:cNvPr id="82" name="AutoShape 30"/>
          <p:cNvSpPr>
            <a:spLocks noChangeArrowheads="1"/>
          </p:cNvSpPr>
          <p:nvPr/>
        </p:nvSpPr>
        <p:spPr bwMode="auto">
          <a:xfrm>
            <a:off x="5035148" y="2914409"/>
            <a:ext cx="2865438" cy="360363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</a:schemeClr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GB" sz="1400" dirty="0"/>
          </a:p>
        </p:txBody>
      </p:sp>
      <p:sp>
        <p:nvSpPr>
          <p:cNvPr id="83" name="Text Box 18"/>
          <p:cNvSpPr txBox="1">
            <a:spLocks noChangeArrowheads="1"/>
          </p:cNvSpPr>
          <p:nvPr/>
        </p:nvSpPr>
        <p:spPr bwMode="auto">
          <a:xfrm>
            <a:off x="2061761" y="1623772"/>
            <a:ext cx="15478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 dirty="0"/>
              <a:t>TMC435 75 mg &amp; PegIFN/RBV</a:t>
            </a:r>
            <a:endParaRPr lang="en-US" sz="1200" b="1" dirty="0"/>
          </a:p>
        </p:txBody>
      </p:sp>
      <p:sp>
        <p:nvSpPr>
          <p:cNvPr id="84" name="Text Box 18"/>
          <p:cNvSpPr txBox="1">
            <a:spLocks noChangeArrowheads="1"/>
          </p:cNvSpPr>
          <p:nvPr/>
        </p:nvSpPr>
        <p:spPr bwMode="auto">
          <a:xfrm>
            <a:off x="2301473" y="2127009"/>
            <a:ext cx="2573338" cy="277813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 dirty="0"/>
              <a:t>TMC435 75 mg &amp; PegIFN/RBV</a:t>
            </a:r>
            <a:endParaRPr lang="en-US" sz="1200" b="1" dirty="0"/>
          </a:p>
        </p:txBody>
      </p:sp>
      <p:sp>
        <p:nvSpPr>
          <p:cNvPr id="85" name="Text Box 18"/>
          <p:cNvSpPr txBox="1">
            <a:spLocks noChangeArrowheads="1"/>
          </p:cNvSpPr>
          <p:nvPr/>
        </p:nvSpPr>
        <p:spPr bwMode="auto">
          <a:xfrm>
            <a:off x="2322111" y="2976322"/>
            <a:ext cx="2530475" cy="2778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 dirty="0"/>
              <a:t>TMC435 150 mg &amp; PegIFN/RBV</a:t>
            </a:r>
            <a:endParaRPr lang="en-US" sz="1200" b="1" dirty="0"/>
          </a:p>
        </p:txBody>
      </p:sp>
      <p:sp>
        <p:nvSpPr>
          <p:cNvPr id="89" name="Text Box 42"/>
          <p:cNvSpPr txBox="1">
            <a:spLocks noChangeArrowheads="1"/>
          </p:cNvSpPr>
          <p:nvPr/>
        </p:nvSpPr>
        <p:spPr bwMode="auto">
          <a:xfrm>
            <a:off x="5735237" y="2959085"/>
            <a:ext cx="14033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 dirty="0">
                <a:solidFill>
                  <a:schemeClr val="bg1"/>
                </a:solidFill>
              </a:rPr>
              <a:t>Post-therapy FU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90" name="AutoShape 40"/>
          <p:cNvSpPr>
            <a:spLocks noChangeArrowheads="1"/>
          </p:cNvSpPr>
          <p:nvPr/>
        </p:nvSpPr>
        <p:spPr bwMode="auto">
          <a:xfrm>
            <a:off x="5035148" y="3322397"/>
            <a:ext cx="1404938" cy="360362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</a:schemeClr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r" eaLnBrk="0" hangingPunct="0">
              <a:defRPr/>
            </a:pPr>
            <a:endParaRPr lang="en-GB" sz="1400" dirty="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91" name="Text Box 42"/>
          <p:cNvSpPr txBox="1">
            <a:spLocks noChangeArrowheads="1"/>
          </p:cNvSpPr>
          <p:nvPr/>
        </p:nvSpPr>
        <p:spPr bwMode="auto">
          <a:xfrm>
            <a:off x="5130398" y="3360497"/>
            <a:ext cx="1223963" cy="277812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 dirty="0">
                <a:solidFill>
                  <a:srgbClr val="FFFFFF"/>
                </a:solidFill>
              </a:rPr>
              <a:t>PegIFN/RBV</a:t>
            </a: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92" name="TextBox 143"/>
          <p:cNvSpPr txBox="1">
            <a:spLocks noChangeArrowheads="1"/>
          </p:cNvSpPr>
          <p:nvPr/>
        </p:nvSpPr>
        <p:spPr bwMode="auto">
          <a:xfrm>
            <a:off x="7920584" y="1679334"/>
            <a:ext cx="6794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600" b="1" dirty="0">
                <a:solidFill>
                  <a:srgbClr val="002677"/>
                </a:solidFill>
              </a:rPr>
              <a:t>N=78</a:t>
            </a:r>
            <a:endParaRPr lang="en-US" sz="1600" b="1" dirty="0">
              <a:solidFill>
                <a:srgbClr val="002677"/>
              </a:solidFill>
            </a:endParaRPr>
          </a:p>
        </p:txBody>
      </p:sp>
      <p:sp>
        <p:nvSpPr>
          <p:cNvPr id="93" name="TextBox 145"/>
          <p:cNvSpPr txBox="1">
            <a:spLocks noChangeArrowheads="1"/>
          </p:cNvSpPr>
          <p:nvPr/>
        </p:nvSpPr>
        <p:spPr bwMode="auto">
          <a:xfrm>
            <a:off x="7916461" y="2085734"/>
            <a:ext cx="6810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600" b="1" dirty="0">
                <a:solidFill>
                  <a:srgbClr val="002677"/>
                </a:solidFill>
              </a:rPr>
              <a:t>N=75</a:t>
            </a:r>
            <a:endParaRPr lang="en-US" sz="1600" b="1" dirty="0">
              <a:solidFill>
                <a:srgbClr val="002677"/>
              </a:solidFill>
            </a:endParaRPr>
          </a:p>
        </p:txBody>
      </p:sp>
      <p:sp>
        <p:nvSpPr>
          <p:cNvPr id="94" name="TextBox 146"/>
          <p:cNvSpPr txBox="1">
            <a:spLocks noChangeArrowheads="1"/>
          </p:cNvSpPr>
          <p:nvPr/>
        </p:nvSpPr>
        <p:spPr bwMode="auto">
          <a:xfrm>
            <a:off x="7916461" y="2909647"/>
            <a:ext cx="6810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600" b="1" dirty="0">
                <a:solidFill>
                  <a:srgbClr val="002677"/>
                </a:solidFill>
              </a:rPr>
              <a:t>N=79</a:t>
            </a:r>
            <a:endParaRPr lang="en-US" sz="1600" b="1" dirty="0">
              <a:solidFill>
                <a:srgbClr val="002677"/>
              </a:solidFill>
            </a:endParaRPr>
          </a:p>
        </p:txBody>
      </p:sp>
      <p:sp>
        <p:nvSpPr>
          <p:cNvPr id="95" name="TextBox 147"/>
          <p:cNvSpPr txBox="1">
            <a:spLocks noChangeArrowheads="1"/>
          </p:cNvSpPr>
          <p:nvPr/>
        </p:nvSpPr>
        <p:spPr bwMode="auto">
          <a:xfrm>
            <a:off x="7916461" y="3337324"/>
            <a:ext cx="6810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600" b="1" dirty="0">
                <a:solidFill>
                  <a:srgbClr val="002677"/>
                </a:solidFill>
              </a:rPr>
              <a:t>N=77</a:t>
            </a:r>
            <a:endParaRPr lang="en-US" sz="1600" b="1" dirty="0">
              <a:solidFill>
                <a:srgbClr val="002677"/>
              </a:solidFill>
            </a:endParaRPr>
          </a:p>
        </p:txBody>
      </p:sp>
      <p:sp>
        <p:nvSpPr>
          <p:cNvPr id="96" name="Down Arrow 149"/>
          <p:cNvSpPr>
            <a:spLocks noChangeArrowheads="1"/>
          </p:cNvSpPr>
          <p:nvPr/>
        </p:nvSpPr>
        <p:spPr bwMode="auto">
          <a:xfrm>
            <a:off x="4882109" y="1471372"/>
            <a:ext cx="279400" cy="190500"/>
          </a:xfrm>
          <a:prstGeom prst="downArrow">
            <a:avLst>
              <a:gd name="adj1" fmla="val 50000"/>
              <a:gd name="adj2" fmla="val 50204"/>
            </a:avLst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dirty="0"/>
          </a:p>
        </p:txBody>
      </p:sp>
      <p:sp>
        <p:nvSpPr>
          <p:cNvPr id="97" name="TextBox 143"/>
          <p:cNvSpPr txBox="1">
            <a:spLocks noChangeArrowheads="1"/>
          </p:cNvSpPr>
          <p:nvPr/>
        </p:nvSpPr>
        <p:spPr bwMode="auto">
          <a:xfrm>
            <a:off x="7898998" y="1257059"/>
            <a:ext cx="7604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600" b="1" dirty="0">
                <a:solidFill>
                  <a:srgbClr val="002677"/>
                </a:solidFill>
              </a:rPr>
              <a:t>N=ITT</a:t>
            </a:r>
            <a:endParaRPr lang="en-US" sz="1600" b="1" dirty="0">
              <a:solidFill>
                <a:srgbClr val="002677"/>
              </a:solidFill>
            </a:endParaRPr>
          </a:p>
        </p:txBody>
      </p:sp>
      <p:sp>
        <p:nvSpPr>
          <p:cNvPr id="98" name="TextBox 151"/>
          <p:cNvSpPr txBox="1">
            <a:spLocks noChangeArrowheads="1"/>
          </p:cNvSpPr>
          <p:nvPr/>
        </p:nvSpPr>
        <p:spPr bwMode="auto">
          <a:xfrm>
            <a:off x="305986" y="1679334"/>
            <a:ext cx="1838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TMC12/PR24 75 mg</a:t>
            </a:r>
            <a:endParaRPr lang="en-US" sz="1400" b="1" dirty="0">
              <a:solidFill>
                <a:srgbClr val="002677"/>
              </a:solidFill>
            </a:endParaRPr>
          </a:p>
        </p:txBody>
      </p:sp>
      <p:sp>
        <p:nvSpPr>
          <p:cNvPr id="99" name="TextBox 153"/>
          <p:cNvSpPr txBox="1">
            <a:spLocks noChangeArrowheads="1"/>
          </p:cNvSpPr>
          <p:nvPr/>
        </p:nvSpPr>
        <p:spPr bwMode="auto">
          <a:xfrm>
            <a:off x="305986" y="2085734"/>
            <a:ext cx="1838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TMC24/PR24 75 mg</a:t>
            </a:r>
            <a:endParaRPr lang="en-US" sz="1400" b="1" dirty="0">
              <a:solidFill>
                <a:srgbClr val="002677"/>
              </a:solidFill>
            </a:endParaRPr>
          </a:p>
        </p:txBody>
      </p:sp>
      <p:sp>
        <p:nvSpPr>
          <p:cNvPr id="100" name="TextBox 154"/>
          <p:cNvSpPr txBox="1">
            <a:spLocks noChangeArrowheads="1"/>
          </p:cNvSpPr>
          <p:nvPr/>
        </p:nvSpPr>
        <p:spPr bwMode="auto">
          <a:xfrm>
            <a:off x="207561" y="2909647"/>
            <a:ext cx="1936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TMC24/PR24 150 mg</a:t>
            </a:r>
            <a:endParaRPr lang="en-US" sz="1400" b="1" dirty="0">
              <a:solidFill>
                <a:srgbClr val="002677"/>
              </a:solidFill>
            </a:endParaRPr>
          </a:p>
        </p:txBody>
      </p:sp>
      <p:sp>
        <p:nvSpPr>
          <p:cNvPr id="101" name="TextBox 155"/>
          <p:cNvSpPr txBox="1">
            <a:spLocks noChangeArrowheads="1"/>
          </p:cNvSpPr>
          <p:nvPr/>
        </p:nvSpPr>
        <p:spPr bwMode="auto">
          <a:xfrm>
            <a:off x="925692" y="3317634"/>
            <a:ext cx="122020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 smtClean="0">
                <a:solidFill>
                  <a:srgbClr val="002677"/>
                </a:solidFill>
              </a:rPr>
              <a:t>Pbo24/PR48</a:t>
            </a:r>
            <a:endParaRPr lang="en-US" sz="1400" b="1" dirty="0">
              <a:solidFill>
                <a:srgbClr val="002677"/>
              </a:solidFill>
            </a:endParaRPr>
          </a:p>
        </p:txBody>
      </p:sp>
      <p:sp>
        <p:nvSpPr>
          <p:cNvPr id="102" name="Text Box 42"/>
          <p:cNvSpPr txBox="1">
            <a:spLocks noChangeArrowheads="1"/>
          </p:cNvSpPr>
          <p:nvPr/>
        </p:nvSpPr>
        <p:spPr bwMode="auto">
          <a:xfrm>
            <a:off x="3574648" y="1619009"/>
            <a:ext cx="1425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 dirty="0"/>
              <a:t>Pbo &amp; PegIFN/RBV</a:t>
            </a:r>
            <a:endParaRPr lang="en-US" sz="1200" b="1" dirty="0"/>
          </a:p>
        </p:txBody>
      </p:sp>
      <p:sp>
        <p:nvSpPr>
          <p:cNvPr id="103" name="AutoShape 17"/>
          <p:cNvSpPr>
            <a:spLocks noChangeArrowheads="1"/>
          </p:cNvSpPr>
          <p:nvPr/>
        </p:nvSpPr>
        <p:spPr bwMode="auto">
          <a:xfrm>
            <a:off x="2130023" y="2498484"/>
            <a:ext cx="1404938" cy="3603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GB" sz="1400" dirty="0"/>
          </a:p>
        </p:txBody>
      </p:sp>
      <p:sp>
        <p:nvSpPr>
          <p:cNvPr id="104" name="AutoShape 40"/>
          <p:cNvSpPr>
            <a:spLocks noChangeArrowheads="1"/>
          </p:cNvSpPr>
          <p:nvPr/>
        </p:nvSpPr>
        <p:spPr bwMode="auto">
          <a:xfrm>
            <a:off x="3593698" y="2495309"/>
            <a:ext cx="1404938" cy="360363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</a:schemeClr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GB" sz="1400" dirty="0"/>
          </a:p>
        </p:txBody>
      </p:sp>
      <p:sp>
        <p:nvSpPr>
          <p:cNvPr id="105" name="AutoShape 30"/>
          <p:cNvSpPr>
            <a:spLocks noChangeArrowheads="1"/>
          </p:cNvSpPr>
          <p:nvPr/>
        </p:nvSpPr>
        <p:spPr bwMode="auto">
          <a:xfrm>
            <a:off x="5035148" y="2495309"/>
            <a:ext cx="2865438" cy="360363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</a:schemeClr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GB" sz="1400" dirty="0"/>
          </a:p>
        </p:txBody>
      </p:sp>
      <p:sp>
        <p:nvSpPr>
          <p:cNvPr id="106" name="Text Box 18"/>
          <p:cNvSpPr txBox="1">
            <a:spLocks noChangeArrowheads="1"/>
          </p:cNvSpPr>
          <p:nvPr/>
        </p:nvSpPr>
        <p:spPr bwMode="auto">
          <a:xfrm>
            <a:off x="2060173" y="2450859"/>
            <a:ext cx="15478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 dirty="0"/>
              <a:t>TMC435 150 mg &amp; PegIFN/RBV</a:t>
            </a:r>
            <a:endParaRPr lang="en-US" sz="1200" b="1" dirty="0"/>
          </a:p>
        </p:txBody>
      </p:sp>
      <p:sp>
        <p:nvSpPr>
          <p:cNvPr id="107" name="Text Box 42"/>
          <p:cNvSpPr txBox="1">
            <a:spLocks noChangeArrowheads="1"/>
          </p:cNvSpPr>
          <p:nvPr/>
        </p:nvSpPr>
        <p:spPr bwMode="auto">
          <a:xfrm>
            <a:off x="3596873" y="2436572"/>
            <a:ext cx="14255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 dirty="0"/>
              <a:t>Pbo &amp; PegIFN/RBV</a:t>
            </a:r>
            <a:endParaRPr lang="en-US" sz="1200" b="1" dirty="0"/>
          </a:p>
        </p:txBody>
      </p:sp>
      <p:sp>
        <p:nvSpPr>
          <p:cNvPr id="109" name="TextBox 144"/>
          <p:cNvSpPr txBox="1">
            <a:spLocks noChangeArrowheads="1"/>
          </p:cNvSpPr>
          <p:nvPr/>
        </p:nvSpPr>
        <p:spPr bwMode="auto">
          <a:xfrm>
            <a:off x="7920584" y="2492134"/>
            <a:ext cx="6794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600" b="1" dirty="0">
                <a:solidFill>
                  <a:srgbClr val="002677"/>
                </a:solidFill>
              </a:rPr>
              <a:t>N=77</a:t>
            </a:r>
            <a:endParaRPr lang="en-US" sz="1600" b="1" dirty="0">
              <a:solidFill>
                <a:srgbClr val="002677"/>
              </a:solidFill>
            </a:endParaRPr>
          </a:p>
        </p:txBody>
      </p:sp>
      <p:sp>
        <p:nvSpPr>
          <p:cNvPr id="110" name="TextBox 152"/>
          <p:cNvSpPr txBox="1">
            <a:spLocks noChangeArrowheads="1"/>
          </p:cNvSpPr>
          <p:nvPr/>
        </p:nvSpPr>
        <p:spPr bwMode="auto">
          <a:xfrm>
            <a:off x="207561" y="2492134"/>
            <a:ext cx="193675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TMC12/PR24 150 mg</a:t>
            </a:r>
            <a:endParaRPr lang="en-US" sz="1400" b="1" dirty="0">
              <a:solidFill>
                <a:srgbClr val="002677"/>
              </a:solidFill>
            </a:endParaRPr>
          </a:p>
        </p:txBody>
      </p:sp>
      <p:sp>
        <p:nvSpPr>
          <p:cNvPr id="114" name="Text Box 42"/>
          <p:cNvSpPr txBox="1">
            <a:spLocks noChangeArrowheads="1"/>
          </p:cNvSpPr>
          <p:nvPr/>
        </p:nvSpPr>
        <p:spPr bwMode="auto">
          <a:xfrm>
            <a:off x="6486350" y="3350972"/>
            <a:ext cx="1403350" cy="277812"/>
          </a:xfrm>
          <a:prstGeom prst="rect">
            <a:avLst/>
          </a:prstGeom>
          <a:solidFill>
            <a:schemeClr val="tx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 dirty="0">
                <a:solidFill>
                  <a:schemeClr val="bg1"/>
                </a:solidFill>
              </a:rPr>
              <a:t>Post-therapy FU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5" name="Text Box 42"/>
          <p:cNvSpPr txBox="1">
            <a:spLocks noChangeArrowheads="1"/>
          </p:cNvSpPr>
          <p:nvPr/>
        </p:nvSpPr>
        <p:spPr bwMode="auto">
          <a:xfrm>
            <a:off x="5746122" y="2545428"/>
            <a:ext cx="14033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 dirty="0">
                <a:solidFill>
                  <a:schemeClr val="bg1"/>
                </a:solidFill>
              </a:rPr>
              <a:t>Post-therapy FU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6" name="Text Box 42"/>
          <p:cNvSpPr txBox="1">
            <a:spLocks noChangeArrowheads="1"/>
          </p:cNvSpPr>
          <p:nvPr/>
        </p:nvSpPr>
        <p:spPr bwMode="auto">
          <a:xfrm>
            <a:off x="5746122" y="2131771"/>
            <a:ext cx="14033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 dirty="0">
                <a:solidFill>
                  <a:schemeClr val="bg1"/>
                </a:solidFill>
              </a:rPr>
              <a:t>Post-therapy FU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7" name="Text Box 42"/>
          <p:cNvSpPr txBox="1">
            <a:spLocks noChangeArrowheads="1"/>
          </p:cNvSpPr>
          <p:nvPr/>
        </p:nvSpPr>
        <p:spPr bwMode="auto">
          <a:xfrm>
            <a:off x="5735237" y="1729000"/>
            <a:ext cx="14033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 dirty="0">
                <a:solidFill>
                  <a:schemeClr val="bg1"/>
                </a:solidFill>
              </a:rPr>
              <a:t>Post-therapy FU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74"/>
          <p:cNvGraphicFramePr>
            <a:graphicFrameLocks noGrp="1"/>
          </p:cNvGraphicFramePr>
          <p:nvPr/>
        </p:nvGraphicFramePr>
        <p:xfrm>
          <a:off x="359228" y="1151825"/>
          <a:ext cx="8403771" cy="4340352"/>
        </p:xfrm>
        <a:graphic>
          <a:graphicData uri="http://schemas.openxmlformats.org/drawingml/2006/table">
            <a:tbl>
              <a:tblPr/>
              <a:tblGrid>
                <a:gridCol w="2962299"/>
                <a:gridCol w="869472"/>
                <a:gridCol w="881743"/>
                <a:gridCol w="838200"/>
                <a:gridCol w="881743"/>
                <a:gridCol w="859971"/>
                <a:gridCol w="1110343"/>
              </a:tblGrid>
              <a:tr h="5932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Parameter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TMC12/PR24</a:t>
                      </a:r>
                    </a:p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75 mg</a:t>
                      </a: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N=78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TMC24/PR24</a:t>
                      </a:r>
                    </a:p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75 mg</a:t>
                      </a: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N=75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TMC12/PR24</a:t>
                      </a:r>
                    </a:p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150 mg</a:t>
                      </a: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N=77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TMC24/PR24</a:t>
                      </a:r>
                    </a:p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150 mg</a:t>
                      </a: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N=79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Pbo24/</a:t>
                      </a:r>
                    </a:p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PR48</a:t>
                      </a: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N=77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All subjects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N=386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64">
                <a:tc gridSpan="7">
                  <a:txBody>
                    <a:bodyPr/>
                    <a:lstStyle/>
                    <a:p>
                      <a:pPr marL="195263" marR="0" lvl="0" indent="-1952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Patient demographics</a:t>
                      </a: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50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Male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,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%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White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, %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Age</a:t>
                      </a: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, years, median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Body mass index, </a:t>
                      </a: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median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2677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51.3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89.7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47.0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25.9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677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62.7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94.7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46.0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24.2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677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55.8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96.1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47.0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24.7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677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55.7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677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92.4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47.0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24.9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677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50.6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96.1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45.0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25.6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677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55.2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93.8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46.5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25.0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677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gridSpan="7"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476250" algn="l"/>
                        </a:tabLst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Disease characteristics</a:t>
                      </a: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3472"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476250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HCV subtype 1a, %*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2677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9525" marR="0" lvl="0" indent="-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446088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HCV subtype 1b, %*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2677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46.8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53.2</a:t>
                      </a:r>
                      <a:endParaRPr lang="en-US" sz="1400" b="1" dirty="0">
                        <a:solidFill>
                          <a:srgbClr val="002677"/>
                        </a:solidFill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45.9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54.1</a:t>
                      </a:r>
                      <a:endParaRPr lang="en-US" sz="1400" b="1" dirty="0">
                        <a:solidFill>
                          <a:srgbClr val="002677"/>
                        </a:solidFill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48.0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52.0</a:t>
                      </a:r>
                      <a:endParaRPr lang="en-US" sz="1400" b="1" dirty="0">
                        <a:solidFill>
                          <a:srgbClr val="002677"/>
                        </a:solidFill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48.1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51.9</a:t>
                      </a:r>
                      <a:endParaRPr lang="en-US" sz="1400" b="1" dirty="0">
                        <a:solidFill>
                          <a:srgbClr val="002677"/>
                        </a:solidFill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38.2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61.8</a:t>
                      </a:r>
                      <a:endParaRPr lang="en-US" sz="1400" b="1" dirty="0">
                        <a:solidFill>
                          <a:srgbClr val="002677"/>
                        </a:solidFill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45.4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54.6</a:t>
                      </a:r>
                      <a:endParaRPr lang="en-US" sz="1400" b="1" dirty="0">
                        <a:solidFill>
                          <a:srgbClr val="002677"/>
                        </a:solidFill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927">
                <a:tc>
                  <a:txBody>
                    <a:bodyPr/>
                    <a:lstStyle/>
                    <a:p>
                      <a:pPr marL="0" marR="0" lvl="0" indent="47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476250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HCV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RNA, log</a:t>
                      </a:r>
                      <a:r>
                        <a:rPr kumimoji="0" lang="en-US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/>
                          <a:ea typeface="ＭＳ Ｐゴシック" charset="-128"/>
                          <a:cs typeface="Arial"/>
                          <a:sym typeface="Symbol" charset="2"/>
                        </a:rPr>
                        <a:t>≥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800,000 IU/mL at baseline, median, %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2677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82.1</a:t>
                      </a:r>
                      <a:endParaRPr lang="en-US" sz="1400" b="1" dirty="0">
                        <a:solidFill>
                          <a:srgbClr val="002677"/>
                        </a:solidFill>
                      </a:endParaRPr>
                    </a:p>
                  </a:txBody>
                  <a:tcPr marL="102255" marR="10225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84.0</a:t>
                      </a:r>
                      <a:endParaRPr lang="en-US" sz="1400" b="1" dirty="0">
                        <a:solidFill>
                          <a:srgbClr val="002677"/>
                        </a:solidFill>
                      </a:endParaRPr>
                    </a:p>
                  </a:txBody>
                  <a:tcPr marL="102255" marR="10225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89.6</a:t>
                      </a:r>
                      <a:endParaRPr lang="en-US" sz="1400" b="1" dirty="0">
                        <a:solidFill>
                          <a:srgbClr val="002677"/>
                        </a:solidFill>
                      </a:endParaRPr>
                    </a:p>
                  </a:txBody>
                  <a:tcPr marL="102255" marR="10225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91.1</a:t>
                      </a:r>
                      <a:endParaRPr lang="en-US" sz="1400" b="1" dirty="0">
                        <a:solidFill>
                          <a:srgbClr val="002677"/>
                        </a:solidFill>
                      </a:endParaRPr>
                    </a:p>
                  </a:txBody>
                  <a:tcPr marL="102255" marR="10225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81.8</a:t>
                      </a:r>
                      <a:endParaRPr lang="en-US" sz="1400" b="1" dirty="0">
                        <a:solidFill>
                          <a:srgbClr val="002677"/>
                        </a:solidFill>
                      </a:endParaRPr>
                    </a:p>
                  </a:txBody>
                  <a:tcPr marL="102255" marR="10225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rgbClr val="002677"/>
                          </a:solidFill>
                        </a:rPr>
                        <a:t>85.8</a:t>
                      </a:r>
                      <a:endParaRPr lang="en-US" sz="1400" b="1" dirty="0">
                        <a:solidFill>
                          <a:srgbClr val="002677"/>
                        </a:solidFill>
                      </a:endParaRPr>
                    </a:p>
                  </a:txBody>
                  <a:tcPr marL="102255" marR="10225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Metavir score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F3, %</a:t>
                      </a:r>
                      <a:r>
                        <a:rPr kumimoji="0" lang="en-GB" sz="1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2677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†</a:t>
                      </a: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12.8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22.7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9.1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15.2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9.1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13.7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IL28B at baseline, CC, %</a:t>
                      </a:r>
                      <a:r>
                        <a:rPr kumimoji="0" lang="en-GB" sz="1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‡</a:t>
                      </a:r>
                    </a:p>
                  </a:txBody>
                  <a:tcPr marL="102255" marR="1022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22.4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02255" marR="10225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35.3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40.0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25.0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26.1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29.8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102255" marR="10225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72" name="TextBox 48"/>
          <p:cNvSpPr txBox="1">
            <a:spLocks noChangeArrowheads="1"/>
          </p:cNvSpPr>
          <p:nvPr/>
        </p:nvSpPr>
        <p:spPr bwMode="auto">
          <a:xfrm>
            <a:off x="-39462" y="6313492"/>
            <a:ext cx="920523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GB" sz="1000" dirty="0">
                <a:solidFill>
                  <a:schemeClr val="bg1"/>
                </a:solidFill>
              </a:rPr>
              <a:t>TMC12/PR24, TMC435 + PegIFN/RBV for 12 weeks followed by PegIFN/RBV for 24 weeks (PegIFN/RBV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, 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peginterferon </a:t>
            </a:r>
            <a:r>
              <a:rPr lang="en-GB" sz="1000" dirty="0">
                <a:solidFill>
                  <a:schemeClr val="bg1"/>
                </a:solidFill>
                <a:cs typeface="Arial" charset="0"/>
                <a:sym typeface="Symbol" pitchFamily="18" charset="2"/>
              </a:rPr>
              <a:t>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-2a [</a:t>
            </a:r>
            <a:r>
              <a:rPr lang="en-US" sz="1000" dirty="0" smtClean="0">
                <a:solidFill>
                  <a:schemeClr val="bg1"/>
                </a:solidFill>
              </a:rPr>
              <a:t>180 </a:t>
            </a:r>
            <a:r>
              <a:rPr lang="en-US" sz="1000" dirty="0" smtClean="0">
                <a:solidFill>
                  <a:schemeClr val="bg1"/>
                </a:solidFill>
                <a:sym typeface="Symbol" pitchFamily="18" charset="2"/>
              </a:rPr>
              <a:t></a:t>
            </a:r>
            <a:r>
              <a:rPr lang="en-US" sz="1000" dirty="0">
                <a:solidFill>
                  <a:schemeClr val="bg1"/>
                </a:solidFill>
              </a:rPr>
              <a:t>g/wk] 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+ ribavirin [</a:t>
            </a:r>
            <a:r>
              <a:rPr lang="en-US" sz="1000" dirty="0" smtClean="0">
                <a:solidFill>
                  <a:schemeClr val="bg1"/>
                </a:solidFill>
              </a:rPr>
              <a:t>1000–</a:t>
            </a:r>
            <a:br>
              <a:rPr lang="en-US" sz="1000" dirty="0" smtClean="0">
                <a:solidFill>
                  <a:schemeClr val="bg1"/>
                </a:solidFill>
              </a:rPr>
            </a:br>
            <a:r>
              <a:rPr lang="en-US" sz="1000" dirty="0" smtClean="0">
                <a:solidFill>
                  <a:schemeClr val="bg1"/>
                </a:solidFill>
              </a:rPr>
              <a:t>1200 mg/day</a:t>
            </a:r>
            <a:r>
              <a:rPr lang="en-US" sz="1000" dirty="0">
                <a:solidFill>
                  <a:schemeClr val="bg1"/>
                </a:solidFill>
              </a:rPr>
              <a:t>])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; </a:t>
            </a:r>
            <a:r>
              <a:rPr lang="en-GB" sz="1000" dirty="0">
                <a:solidFill>
                  <a:schemeClr val="bg1"/>
                </a:solidFill>
              </a:rPr>
              <a:t>TMC24/PR24, TMC435 + PegIFN/RBV for 24 weeks;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US" sz="1000" dirty="0" smtClean="0">
                <a:solidFill>
                  <a:schemeClr val="bg1"/>
                </a:solidFill>
              </a:rPr>
              <a:t>all </a:t>
            </a:r>
            <a:r>
              <a:rPr lang="en-US" sz="1000" dirty="0">
                <a:solidFill>
                  <a:schemeClr val="bg1"/>
                </a:solidFill>
              </a:rPr>
              <a:t>TMC435 doses were administered once-daily;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GB" sz="1000" dirty="0">
                <a:solidFill>
                  <a:schemeClr val="bg1"/>
                </a:solidFill>
              </a:rPr>
              <a:t>Pbo24/PR48, </a:t>
            </a:r>
            <a:r>
              <a:rPr lang="en-GB" sz="1000" dirty="0" smtClean="0">
                <a:solidFill>
                  <a:schemeClr val="bg1"/>
                </a:solidFill>
              </a:rPr>
              <a:t>placebo </a:t>
            </a:r>
            <a:r>
              <a:rPr lang="en-GB" sz="1000" dirty="0">
                <a:solidFill>
                  <a:schemeClr val="bg1"/>
                </a:solidFill>
              </a:rPr>
              <a:t>and PegIFN/RBV for 24 weeks followed by PegIFN/RBV for 24 </a:t>
            </a:r>
            <a:r>
              <a:rPr lang="en-GB" sz="1000" dirty="0" smtClean="0">
                <a:solidFill>
                  <a:schemeClr val="bg1"/>
                </a:solidFill>
              </a:rPr>
              <a:t>weeks;</a:t>
            </a:r>
            <a:r>
              <a:rPr lang="en-US" sz="1000" dirty="0" smtClean="0">
                <a:solidFill>
                  <a:srgbClr val="002677"/>
                </a:solidFill>
                <a:latin typeface="Arial" pitchFamily="34" charset="0"/>
              </a:rPr>
              <a:t> no. of subjects completing therapy at Week 24 was according to response-guided treatment algorithm</a:t>
            </a:r>
            <a:endParaRPr lang="en-US" sz="1000" dirty="0">
              <a:solidFill>
                <a:srgbClr val="002677"/>
              </a:solidFill>
              <a:cs typeface="Arial" charset="0"/>
            </a:endParaRPr>
          </a:p>
        </p:txBody>
      </p:sp>
      <p:sp>
        <p:nvSpPr>
          <p:cNvPr id="6" name="TextBox 48"/>
          <p:cNvSpPr txBox="1">
            <a:spLocks noChangeArrowheads="1"/>
          </p:cNvSpPr>
          <p:nvPr/>
        </p:nvSpPr>
        <p:spPr bwMode="auto">
          <a:xfrm>
            <a:off x="299372" y="5515928"/>
            <a:ext cx="9144000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300" dirty="0" smtClean="0">
                <a:solidFill>
                  <a:schemeClr val="bg1"/>
                </a:solidFill>
              </a:rPr>
              <a:t>*As determined by NS5B sequence-based assay</a:t>
            </a:r>
          </a:p>
          <a:p>
            <a:pPr eaLnBrk="0" hangingPunct="0"/>
            <a:r>
              <a:rPr lang="en-GB" sz="1300" baseline="30000" dirty="0" smtClean="0">
                <a:solidFill>
                  <a:schemeClr val="bg1"/>
                </a:solidFill>
              </a:rPr>
              <a:t>† </a:t>
            </a:r>
            <a:r>
              <a:rPr lang="en-US" sz="1300" dirty="0" smtClean="0">
                <a:solidFill>
                  <a:schemeClr val="bg1"/>
                </a:solidFill>
                <a:cs typeface="Arial" charset="0"/>
              </a:rPr>
              <a:t>Patients with cirrhosis (F4) were not eligible</a:t>
            </a:r>
            <a:endParaRPr lang="en-GB" sz="1300" dirty="0" smtClean="0">
              <a:solidFill>
                <a:srgbClr val="002677"/>
              </a:solidFill>
              <a:cs typeface="Arial" charset="0"/>
            </a:endParaRPr>
          </a:p>
          <a:p>
            <a:pPr eaLnBrk="0" hangingPunct="0"/>
            <a:r>
              <a:rPr lang="en-GB" sz="1300" baseline="30000" dirty="0" smtClean="0">
                <a:solidFill>
                  <a:schemeClr val="bg1"/>
                </a:solidFill>
                <a:latin typeface="Arial" pitchFamily="34" charset="0"/>
              </a:rPr>
              <a:t>‡</a:t>
            </a:r>
            <a:r>
              <a:rPr lang="en-US" sz="1300" dirty="0" smtClean="0">
                <a:solidFill>
                  <a:schemeClr val="bg1"/>
                </a:solidFill>
              </a:rPr>
              <a:t> Polymorphism </a:t>
            </a:r>
            <a:r>
              <a:rPr lang="en-US" sz="1300" dirty="0">
                <a:solidFill>
                  <a:schemeClr val="bg1"/>
                </a:solidFill>
              </a:rPr>
              <a:t>on </a:t>
            </a:r>
            <a:r>
              <a:rPr lang="en-US" sz="1300" dirty="0" smtClean="0">
                <a:solidFill>
                  <a:schemeClr val="bg1"/>
                </a:solidFill>
              </a:rPr>
              <a:t>chromosome 19 s12979860, data available for </a:t>
            </a:r>
            <a:r>
              <a:rPr lang="en-US" sz="1300" dirty="0">
                <a:solidFill>
                  <a:schemeClr val="bg1"/>
                </a:solidFill>
              </a:rPr>
              <a:t>patients who consented only </a:t>
            </a:r>
            <a:r>
              <a:rPr lang="en-US" sz="1300" dirty="0" smtClean="0">
                <a:solidFill>
                  <a:schemeClr val="bg1"/>
                </a:solidFill>
              </a:rPr>
              <a:t>(67.9%)</a:t>
            </a:r>
            <a:endParaRPr lang="en-US" sz="1300" dirty="0">
              <a:solidFill>
                <a:srgbClr val="002677"/>
              </a:solidFill>
              <a:cs typeface="Arial" charset="0"/>
            </a:endParaRPr>
          </a:p>
        </p:txBody>
      </p:sp>
      <p:sp>
        <p:nvSpPr>
          <p:cNvPr id="7" name="Rectangle 17"/>
          <p:cNvSpPr txBox="1">
            <a:spLocks noChangeArrowheads="1"/>
          </p:cNvSpPr>
          <p:nvPr/>
        </p:nvSpPr>
        <p:spPr bwMode="auto">
          <a:xfrm>
            <a:off x="0" y="17145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ts val="3200"/>
              </a:lnSpc>
            </a:pPr>
            <a:r>
              <a:rPr lang="en-US" sz="30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PILLAR: Demographics and Baseline Disease Characteristics</a:t>
            </a:r>
            <a:endParaRPr kumimoji="0" lang="en-US" sz="30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57" name="TextBox 48"/>
          <p:cNvSpPr txBox="1">
            <a:spLocks noChangeArrowheads="1"/>
          </p:cNvSpPr>
          <p:nvPr/>
        </p:nvSpPr>
        <p:spPr bwMode="auto">
          <a:xfrm>
            <a:off x="-11113" y="6313488"/>
            <a:ext cx="9144001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000" dirty="0">
                <a:solidFill>
                  <a:schemeClr val="bg1"/>
                </a:solidFill>
              </a:rPr>
              <a:t>TMC12/PR24, TMC435 + PegIFN/RBV for 12 weeks followed by PegIFN/RBV for 24 weeks (PegIFN/RBV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, 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peginterferon </a:t>
            </a:r>
            <a:r>
              <a:rPr lang="en-GB" sz="1000" dirty="0">
                <a:solidFill>
                  <a:schemeClr val="bg1"/>
                </a:solidFill>
                <a:cs typeface="Arial" charset="0"/>
                <a:sym typeface="Symbol" pitchFamily="18" charset="2"/>
              </a:rPr>
              <a:t>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-2a [</a:t>
            </a:r>
            <a:r>
              <a:rPr lang="en-US" sz="1000" dirty="0" smtClean="0">
                <a:solidFill>
                  <a:schemeClr val="bg1"/>
                </a:solidFill>
              </a:rPr>
              <a:t>180 </a:t>
            </a:r>
            <a:r>
              <a:rPr lang="en-US" sz="1000" dirty="0" smtClean="0">
                <a:solidFill>
                  <a:schemeClr val="bg1"/>
                </a:solidFill>
                <a:sym typeface="Symbol" pitchFamily="18" charset="2"/>
              </a:rPr>
              <a:t></a:t>
            </a:r>
            <a:r>
              <a:rPr lang="en-US" sz="1000" dirty="0">
                <a:solidFill>
                  <a:schemeClr val="bg1"/>
                </a:solidFill>
              </a:rPr>
              <a:t>g/wk] </a:t>
            </a:r>
            <a:r>
              <a:rPr lang="en-GB" sz="1000" dirty="0">
                <a:solidFill>
                  <a:schemeClr val="bg1"/>
                </a:solidFill>
                <a:cs typeface="Arial" charset="0"/>
              </a:rPr>
              <a:t>+ ribavirin [</a:t>
            </a:r>
            <a:r>
              <a:rPr lang="en-US" sz="1000" dirty="0" smtClean="0">
                <a:solidFill>
                  <a:schemeClr val="bg1"/>
                </a:solidFill>
              </a:rPr>
              <a:t>1000–1200 mg/day</a:t>
            </a:r>
            <a:r>
              <a:rPr lang="en-US" sz="1000" dirty="0">
                <a:solidFill>
                  <a:schemeClr val="bg1"/>
                </a:solidFill>
              </a:rPr>
              <a:t>])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; </a:t>
            </a:r>
            <a:r>
              <a:rPr lang="en-GB" sz="1000" dirty="0">
                <a:solidFill>
                  <a:schemeClr val="bg1"/>
                </a:solidFill>
              </a:rPr>
              <a:t>TMC24/PR24, TMC435 + PegIFN/RBV for 24 weeks;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US" sz="1000" dirty="0" smtClean="0">
                <a:solidFill>
                  <a:schemeClr val="bg1"/>
                </a:solidFill>
              </a:rPr>
              <a:t>all </a:t>
            </a:r>
            <a:r>
              <a:rPr lang="en-US" sz="1000" dirty="0">
                <a:solidFill>
                  <a:schemeClr val="bg1"/>
                </a:solidFill>
              </a:rPr>
              <a:t>TMC435 doses were administered once-daily;</a:t>
            </a:r>
            <a:r>
              <a:rPr lang="nl-BE" sz="100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GB" sz="1000" dirty="0">
                <a:solidFill>
                  <a:schemeClr val="bg1"/>
                </a:solidFill>
              </a:rPr>
              <a:t>Pbo24/PR48, </a:t>
            </a:r>
            <a:r>
              <a:rPr lang="en-GB" sz="1000" dirty="0" smtClean="0">
                <a:solidFill>
                  <a:schemeClr val="bg1"/>
                </a:solidFill>
              </a:rPr>
              <a:t>placebo </a:t>
            </a:r>
            <a:r>
              <a:rPr lang="en-GB" sz="1000" dirty="0">
                <a:solidFill>
                  <a:schemeClr val="bg1"/>
                </a:solidFill>
              </a:rPr>
              <a:t>and PegIFN/RBV for 24 weeks followed by PegIFN/RBV for 24 </a:t>
            </a:r>
            <a:r>
              <a:rPr lang="en-GB" sz="1000" dirty="0" smtClean="0">
                <a:solidFill>
                  <a:schemeClr val="bg1"/>
                </a:solidFill>
              </a:rPr>
              <a:t>weeks</a:t>
            </a:r>
            <a:r>
              <a:rPr lang="nl-BE" sz="1000" dirty="0" smtClean="0">
                <a:solidFill>
                  <a:schemeClr val="bg1"/>
                </a:solidFill>
                <a:cs typeface="Arial" charset="0"/>
              </a:rPr>
              <a:t>; SE, standard error</a:t>
            </a:r>
            <a:endParaRPr lang="nl-BE" sz="1000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04" name="Rectangle 17"/>
          <p:cNvSpPr txBox="1">
            <a:spLocks noChangeArrowheads="1"/>
          </p:cNvSpPr>
          <p:nvPr/>
        </p:nvSpPr>
        <p:spPr bwMode="auto">
          <a:xfrm>
            <a:off x="228600" y="173622"/>
            <a:ext cx="8686800" cy="8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ts val="3200"/>
              </a:lnSpc>
            </a:pPr>
            <a:r>
              <a:rPr lang="en-US" sz="30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PILLAR Week 24 Analysis: Mean Change in Plasma HCV RNA From Baseline</a:t>
            </a:r>
          </a:p>
        </p:txBody>
      </p:sp>
      <p:sp>
        <p:nvSpPr>
          <p:cNvPr id="203" name="TextBox 36"/>
          <p:cNvSpPr txBox="1">
            <a:spLocks noChangeArrowheads="1"/>
          </p:cNvSpPr>
          <p:nvPr/>
        </p:nvSpPr>
        <p:spPr bwMode="auto">
          <a:xfrm>
            <a:off x="1982818" y="1783045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05" name="TextBox 36"/>
          <p:cNvSpPr txBox="1">
            <a:spLocks noChangeArrowheads="1"/>
          </p:cNvSpPr>
          <p:nvPr/>
        </p:nvSpPr>
        <p:spPr bwMode="auto">
          <a:xfrm>
            <a:off x="1923507" y="2203732"/>
            <a:ext cx="3433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-1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06" name="TextBox 36"/>
          <p:cNvSpPr txBox="1">
            <a:spLocks noChangeArrowheads="1"/>
          </p:cNvSpPr>
          <p:nvPr/>
        </p:nvSpPr>
        <p:spPr bwMode="auto">
          <a:xfrm>
            <a:off x="1923507" y="2654582"/>
            <a:ext cx="3433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-2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07" name="TextBox 36"/>
          <p:cNvSpPr txBox="1">
            <a:spLocks noChangeArrowheads="1"/>
          </p:cNvSpPr>
          <p:nvPr/>
        </p:nvSpPr>
        <p:spPr bwMode="auto">
          <a:xfrm>
            <a:off x="1923507" y="3076857"/>
            <a:ext cx="3433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-3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08" name="TextBox 36"/>
          <p:cNvSpPr txBox="1">
            <a:spLocks noChangeArrowheads="1"/>
          </p:cNvSpPr>
          <p:nvPr/>
        </p:nvSpPr>
        <p:spPr bwMode="auto">
          <a:xfrm>
            <a:off x="1923507" y="3511832"/>
            <a:ext cx="3433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-4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09" name="TextBox 36"/>
          <p:cNvSpPr txBox="1">
            <a:spLocks noChangeArrowheads="1"/>
          </p:cNvSpPr>
          <p:nvPr/>
        </p:nvSpPr>
        <p:spPr bwMode="auto">
          <a:xfrm>
            <a:off x="1923507" y="3937282"/>
            <a:ext cx="3433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-5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10" name="TextBox 36"/>
          <p:cNvSpPr txBox="1">
            <a:spLocks noChangeArrowheads="1"/>
          </p:cNvSpPr>
          <p:nvPr/>
        </p:nvSpPr>
        <p:spPr bwMode="auto">
          <a:xfrm>
            <a:off x="1923507" y="4365907"/>
            <a:ext cx="3433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-6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11" name="TextBox 36"/>
          <p:cNvSpPr txBox="1">
            <a:spLocks noChangeArrowheads="1"/>
          </p:cNvSpPr>
          <p:nvPr/>
        </p:nvSpPr>
        <p:spPr bwMode="auto">
          <a:xfrm>
            <a:off x="1923507" y="4819932"/>
            <a:ext cx="3433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GB" sz="1400" b="1" dirty="0">
                <a:solidFill>
                  <a:schemeClr val="tx2"/>
                </a:solidFill>
              </a:rPr>
              <a:t>-7</a:t>
            </a:r>
            <a:endParaRPr lang="en-US" sz="1400" b="1" dirty="0">
              <a:solidFill>
                <a:schemeClr val="tx2"/>
              </a:solidFill>
            </a:endParaRPr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5783183" y="1935445"/>
            <a:ext cx="2238375" cy="1041400"/>
            <a:chOff x="3603" y="1247"/>
            <a:chExt cx="1410" cy="656"/>
          </a:xfrm>
        </p:grpSpPr>
        <p:sp>
          <p:nvSpPr>
            <p:cNvPr id="213" name="Rectangle 79"/>
            <p:cNvSpPr>
              <a:spLocks noChangeArrowheads="1"/>
            </p:cNvSpPr>
            <p:nvPr/>
          </p:nvSpPr>
          <p:spPr bwMode="auto">
            <a:xfrm>
              <a:off x="3902" y="1263"/>
              <a:ext cx="1090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eaLnBrk="0" hangingPunct="0"/>
              <a:r>
                <a:rPr lang="en-GB" sz="1200" b="1" dirty="0">
                  <a:solidFill>
                    <a:schemeClr val="tx2"/>
                  </a:solidFill>
                </a:rPr>
                <a:t>TMC12/PR24 75 mg</a:t>
              </a:r>
            </a:p>
            <a:p>
              <a:pPr algn="r" eaLnBrk="0" hangingPunct="0"/>
              <a:r>
                <a:rPr lang="en-GB" sz="1200" b="1" dirty="0">
                  <a:solidFill>
                    <a:schemeClr val="tx2"/>
                  </a:solidFill>
                </a:rPr>
                <a:t>TMC24/PR24 75 mg</a:t>
              </a:r>
            </a:p>
            <a:p>
              <a:pPr algn="r" eaLnBrk="0" hangingPunct="0"/>
              <a:r>
                <a:rPr lang="en-GB" sz="1200" b="1" dirty="0">
                  <a:solidFill>
                    <a:schemeClr val="tx2"/>
                  </a:solidFill>
                </a:rPr>
                <a:t>TMC12/PR24 150 mg</a:t>
              </a:r>
            </a:p>
            <a:p>
              <a:pPr algn="r" eaLnBrk="0" hangingPunct="0"/>
              <a:r>
                <a:rPr lang="en-GB" sz="1200" b="1" dirty="0">
                  <a:solidFill>
                    <a:schemeClr val="tx2"/>
                  </a:solidFill>
                </a:rPr>
                <a:t>TMC24/PR24 150 mg</a:t>
              </a:r>
            </a:p>
            <a:p>
              <a:pPr algn="r" eaLnBrk="0" hangingPunct="0"/>
              <a:r>
                <a:rPr lang="en-GB" sz="1200" b="1" dirty="0">
                  <a:solidFill>
                    <a:schemeClr val="tx2"/>
                  </a:solidFill>
                </a:rPr>
                <a:t>Pbo24/PR48</a:t>
              </a:r>
              <a:endParaRPr lang="en-US" sz="1200" b="1" dirty="0">
                <a:solidFill>
                  <a:schemeClr val="tx2"/>
                </a:solidFill>
              </a:endParaRPr>
            </a:p>
          </p:txBody>
        </p:sp>
        <p:cxnSp>
          <p:nvCxnSpPr>
            <p:cNvPr id="214" name="Straight Connector 81"/>
            <p:cNvCxnSpPr>
              <a:cxnSpLocks noChangeShapeType="1"/>
            </p:cNvCxnSpPr>
            <p:nvPr/>
          </p:nvCxnSpPr>
          <p:spPr bwMode="auto">
            <a:xfrm>
              <a:off x="3668" y="1355"/>
              <a:ext cx="254" cy="0"/>
            </a:xfrm>
            <a:prstGeom prst="line">
              <a:avLst/>
            </a:prstGeom>
            <a:noFill/>
            <a:ln w="25400" algn="ctr">
              <a:solidFill>
                <a:srgbClr val="00B0F0"/>
              </a:solidFill>
              <a:round/>
              <a:headEnd/>
              <a:tailEnd/>
            </a:ln>
          </p:spPr>
        </p:cxnSp>
        <p:cxnSp>
          <p:nvCxnSpPr>
            <p:cNvPr id="215" name="Straight Connector 90"/>
            <p:cNvCxnSpPr>
              <a:cxnSpLocks noChangeShapeType="1"/>
            </p:cNvCxnSpPr>
            <p:nvPr/>
          </p:nvCxnSpPr>
          <p:spPr bwMode="auto">
            <a:xfrm>
              <a:off x="3668" y="1468"/>
              <a:ext cx="254" cy="0"/>
            </a:xfrm>
            <a:prstGeom prst="line">
              <a:avLst/>
            </a:prstGeom>
            <a:noFill/>
            <a:ln w="25400" algn="ctr">
              <a:solidFill>
                <a:srgbClr val="00B0F0"/>
              </a:solidFill>
              <a:prstDash val="sysDash"/>
              <a:round/>
              <a:headEnd/>
              <a:tailEnd/>
            </a:ln>
          </p:spPr>
        </p:cxnSp>
        <p:cxnSp>
          <p:nvCxnSpPr>
            <p:cNvPr id="216" name="Straight Connector 91"/>
            <p:cNvCxnSpPr>
              <a:cxnSpLocks noChangeShapeType="1"/>
            </p:cNvCxnSpPr>
            <p:nvPr/>
          </p:nvCxnSpPr>
          <p:spPr bwMode="auto">
            <a:xfrm>
              <a:off x="3668" y="1581"/>
              <a:ext cx="254" cy="0"/>
            </a:xfrm>
            <a:prstGeom prst="line">
              <a:avLst/>
            </a:prstGeom>
            <a:noFill/>
            <a:ln w="25400" algn="ctr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217" name="Straight Connector 92"/>
            <p:cNvCxnSpPr>
              <a:cxnSpLocks noChangeShapeType="1"/>
            </p:cNvCxnSpPr>
            <p:nvPr/>
          </p:nvCxnSpPr>
          <p:spPr bwMode="auto">
            <a:xfrm>
              <a:off x="3668" y="1693"/>
              <a:ext cx="254" cy="0"/>
            </a:xfrm>
            <a:prstGeom prst="line">
              <a:avLst/>
            </a:prstGeom>
            <a:noFill/>
            <a:ln w="25400" algn="ctr">
              <a:solidFill>
                <a:schemeClr val="bg1"/>
              </a:solidFill>
              <a:prstDash val="sysDash"/>
              <a:round/>
              <a:headEnd/>
              <a:tailEnd/>
            </a:ln>
          </p:spPr>
        </p:cxnSp>
        <p:cxnSp>
          <p:nvCxnSpPr>
            <p:cNvPr id="218" name="Straight Connector 93"/>
            <p:cNvCxnSpPr>
              <a:cxnSpLocks noChangeShapeType="1"/>
            </p:cNvCxnSpPr>
            <p:nvPr/>
          </p:nvCxnSpPr>
          <p:spPr bwMode="auto">
            <a:xfrm>
              <a:off x="3668" y="1806"/>
              <a:ext cx="254" cy="0"/>
            </a:xfrm>
            <a:prstGeom prst="line">
              <a:avLst/>
            </a:prstGeom>
            <a:noFill/>
            <a:ln w="25400" algn="ctr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</p:cxnSp>
        <p:sp>
          <p:nvSpPr>
            <p:cNvPr id="219" name="Rectangle 94"/>
            <p:cNvSpPr>
              <a:spLocks noChangeArrowheads="1"/>
            </p:cNvSpPr>
            <p:nvPr/>
          </p:nvSpPr>
          <p:spPr bwMode="auto">
            <a:xfrm>
              <a:off x="3761" y="1321"/>
              <a:ext cx="68" cy="68"/>
            </a:xfrm>
            <a:prstGeom prst="rect">
              <a:avLst/>
            </a:prstGeom>
            <a:solidFill>
              <a:srgbClr val="00B0F0"/>
            </a:solidFill>
            <a:ln w="9525" algn="ctr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220" name="Rectangle 95"/>
            <p:cNvSpPr>
              <a:spLocks noChangeArrowheads="1"/>
            </p:cNvSpPr>
            <p:nvPr/>
          </p:nvSpPr>
          <p:spPr bwMode="auto">
            <a:xfrm>
              <a:off x="3761" y="1552"/>
              <a:ext cx="68" cy="68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221" name="Rectangle 96"/>
            <p:cNvSpPr>
              <a:spLocks noChangeArrowheads="1"/>
            </p:cNvSpPr>
            <p:nvPr/>
          </p:nvSpPr>
          <p:spPr bwMode="auto">
            <a:xfrm>
              <a:off x="3761" y="1772"/>
              <a:ext cx="68" cy="68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 w="9525" algn="ctr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222" name="Oval 97"/>
            <p:cNvSpPr>
              <a:spLocks noChangeArrowheads="1"/>
            </p:cNvSpPr>
            <p:nvPr/>
          </p:nvSpPr>
          <p:spPr bwMode="auto">
            <a:xfrm>
              <a:off x="3758" y="1434"/>
              <a:ext cx="74" cy="73"/>
            </a:xfrm>
            <a:prstGeom prst="ellipse">
              <a:avLst/>
            </a:prstGeom>
            <a:solidFill>
              <a:srgbClr val="00B0F0"/>
            </a:solidFill>
            <a:ln w="9525" algn="ctr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223" name="Oval 98"/>
            <p:cNvSpPr>
              <a:spLocks noChangeArrowheads="1"/>
            </p:cNvSpPr>
            <p:nvPr/>
          </p:nvSpPr>
          <p:spPr bwMode="auto">
            <a:xfrm>
              <a:off x="3758" y="1659"/>
              <a:ext cx="74" cy="74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224" name="Rectangle 395"/>
            <p:cNvSpPr>
              <a:spLocks noChangeArrowheads="1"/>
            </p:cNvSpPr>
            <p:nvPr/>
          </p:nvSpPr>
          <p:spPr bwMode="auto">
            <a:xfrm>
              <a:off x="3603" y="1247"/>
              <a:ext cx="1410" cy="655"/>
            </a:xfrm>
            <a:prstGeom prst="rect">
              <a:avLst/>
            </a:prstGeom>
            <a:noFill/>
            <a:ln w="19050" algn="ctr">
              <a:solidFill>
                <a:srgbClr val="002776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</p:grpSp>
      <p:sp>
        <p:nvSpPr>
          <p:cNvPr id="225" name="TextBox 36"/>
          <p:cNvSpPr txBox="1">
            <a:spLocks noChangeArrowheads="1"/>
          </p:cNvSpPr>
          <p:nvPr/>
        </p:nvSpPr>
        <p:spPr bwMode="auto">
          <a:xfrm>
            <a:off x="6851938" y="5061232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24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26" name="TextBox 36"/>
          <p:cNvSpPr txBox="1">
            <a:spLocks noChangeArrowheads="1"/>
          </p:cNvSpPr>
          <p:nvPr/>
        </p:nvSpPr>
        <p:spPr bwMode="auto">
          <a:xfrm>
            <a:off x="6083588" y="5061232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20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27" name="TextBox 36"/>
          <p:cNvSpPr txBox="1">
            <a:spLocks noChangeArrowheads="1"/>
          </p:cNvSpPr>
          <p:nvPr/>
        </p:nvSpPr>
        <p:spPr bwMode="auto">
          <a:xfrm>
            <a:off x="5293013" y="5061232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16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28" name="TextBox 36"/>
          <p:cNvSpPr txBox="1">
            <a:spLocks noChangeArrowheads="1"/>
          </p:cNvSpPr>
          <p:nvPr/>
        </p:nvSpPr>
        <p:spPr bwMode="auto">
          <a:xfrm>
            <a:off x="4524663" y="5061232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12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29" name="TextBox 36"/>
          <p:cNvSpPr txBox="1">
            <a:spLocks noChangeArrowheads="1"/>
          </p:cNvSpPr>
          <p:nvPr/>
        </p:nvSpPr>
        <p:spPr bwMode="auto">
          <a:xfrm>
            <a:off x="3763938" y="5061232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8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30" name="TextBox 36"/>
          <p:cNvSpPr txBox="1">
            <a:spLocks noChangeArrowheads="1"/>
          </p:cNvSpPr>
          <p:nvPr/>
        </p:nvSpPr>
        <p:spPr bwMode="auto">
          <a:xfrm>
            <a:off x="2965425" y="5061232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400" b="1" dirty="0">
                <a:solidFill>
                  <a:schemeClr val="tx2"/>
                </a:solidFill>
              </a:rPr>
              <a:t>4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31" name="TextBox 36"/>
          <p:cNvSpPr txBox="1">
            <a:spLocks noChangeArrowheads="1"/>
          </p:cNvSpPr>
          <p:nvPr/>
        </p:nvSpPr>
        <p:spPr bwMode="auto">
          <a:xfrm>
            <a:off x="2169792" y="5061232"/>
            <a:ext cx="29847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600" b="1" dirty="0" smtClean="0">
                <a:solidFill>
                  <a:schemeClr val="tx2"/>
                </a:solidFill>
              </a:rPr>
              <a:t>0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232" name="TextBox 36"/>
          <p:cNvSpPr txBox="1">
            <a:spLocks noChangeArrowheads="1"/>
          </p:cNvSpPr>
          <p:nvPr/>
        </p:nvSpPr>
        <p:spPr bwMode="auto">
          <a:xfrm rot="16200000">
            <a:off x="-297816" y="3215156"/>
            <a:ext cx="33652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chemeClr val="tx2"/>
                </a:solidFill>
              </a:rPr>
              <a:t>Mean (+/- SE) change in plasma    HCV RNA (log</a:t>
            </a:r>
            <a:r>
              <a:rPr lang="en-GB" sz="1400" b="1" baseline="-25000" dirty="0" smtClean="0">
                <a:solidFill>
                  <a:schemeClr val="tx2"/>
                </a:solidFill>
              </a:rPr>
              <a:t>10</a:t>
            </a:r>
            <a:r>
              <a:rPr lang="en-GB" sz="1400" b="1" dirty="0" smtClean="0">
                <a:solidFill>
                  <a:schemeClr val="tx2"/>
                </a:solidFill>
              </a:rPr>
              <a:t> IU/mL) from baseline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33" name="TextBox 36"/>
          <p:cNvSpPr txBox="1">
            <a:spLocks noChangeArrowheads="1"/>
          </p:cNvSpPr>
          <p:nvPr/>
        </p:nvSpPr>
        <p:spPr bwMode="auto">
          <a:xfrm>
            <a:off x="2271231" y="5385082"/>
            <a:ext cx="487879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600" b="1" dirty="0">
                <a:solidFill>
                  <a:schemeClr val="tx2"/>
                </a:solidFill>
              </a:rPr>
              <a:t>Week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403" name="Freeform 5"/>
          <p:cNvSpPr>
            <a:spLocks/>
          </p:cNvSpPr>
          <p:nvPr/>
        </p:nvSpPr>
        <p:spPr bwMode="auto">
          <a:xfrm>
            <a:off x="2327244" y="1940207"/>
            <a:ext cx="4733963" cy="3038475"/>
          </a:xfrm>
          <a:custGeom>
            <a:avLst/>
            <a:gdLst>
              <a:gd name="T0" fmla="*/ 0 w 3612"/>
              <a:gd name="T1" fmla="*/ 0 h 1914"/>
              <a:gd name="T2" fmla="*/ 0 w 3612"/>
              <a:gd name="T3" fmla="*/ 3038475 h 1914"/>
              <a:gd name="T4" fmla="*/ 3803447 w 3612"/>
              <a:gd name="T5" fmla="*/ 3038475 h 1914"/>
              <a:gd name="T6" fmla="*/ 0 60000 65536"/>
              <a:gd name="T7" fmla="*/ 0 60000 65536"/>
              <a:gd name="T8" fmla="*/ 0 60000 65536"/>
              <a:gd name="T9" fmla="*/ 0 w 3612"/>
              <a:gd name="T10" fmla="*/ 0 h 1914"/>
              <a:gd name="T11" fmla="*/ 3612 w 3612"/>
              <a:gd name="T12" fmla="*/ 1914 h 19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12" h="1914">
                <a:moveTo>
                  <a:pt x="0" y="0"/>
                </a:moveTo>
                <a:lnTo>
                  <a:pt x="0" y="1914"/>
                </a:lnTo>
                <a:lnTo>
                  <a:pt x="3612" y="1914"/>
                </a:lnTo>
              </a:path>
            </a:pathLst>
          </a:custGeom>
          <a:noFill/>
          <a:ln w="19050" cap="flat" cmpd="sng">
            <a:solidFill>
              <a:srgbClr val="002776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" name="Line 71"/>
          <p:cNvSpPr>
            <a:spLocks noChangeShapeType="1"/>
          </p:cNvSpPr>
          <p:nvPr/>
        </p:nvSpPr>
        <p:spPr bwMode="auto">
          <a:xfrm>
            <a:off x="5460994" y="4261132"/>
            <a:ext cx="0" cy="904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" name="Line 226"/>
          <p:cNvSpPr>
            <a:spLocks noChangeShapeType="1"/>
          </p:cNvSpPr>
          <p:nvPr/>
        </p:nvSpPr>
        <p:spPr bwMode="auto">
          <a:xfrm>
            <a:off x="6282962" y="4232557"/>
            <a:ext cx="0" cy="873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" name="Line 225"/>
          <p:cNvSpPr>
            <a:spLocks noChangeShapeType="1"/>
          </p:cNvSpPr>
          <p:nvPr/>
        </p:nvSpPr>
        <p:spPr bwMode="auto">
          <a:xfrm>
            <a:off x="7085170" y="4154770"/>
            <a:ext cx="0" cy="873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" name="Line 217"/>
          <p:cNvSpPr>
            <a:spLocks noChangeShapeType="1"/>
          </p:cNvSpPr>
          <p:nvPr/>
        </p:nvSpPr>
        <p:spPr bwMode="auto">
          <a:xfrm>
            <a:off x="3915854" y="4165882"/>
            <a:ext cx="0" cy="809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" name="Line 218"/>
          <p:cNvSpPr>
            <a:spLocks noChangeShapeType="1"/>
          </p:cNvSpPr>
          <p:nvPr/>
        </p:nvSpPr>
        <p:spPr bwMode="auto">
          <a:xfrm>
            <a:off x="4704232" y="4170645"/>
            <a:ext cx="0" cy="809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" name="Line 219"/>
          <p:cNvSpPr>
            <a:spLocks noChangeShapeType="1"/>
          </p:cNvSpPr>
          <p:nvPr/>
        </p:nvSpPr>
        <p:spPr bwMode="auto">
          <a:xfrm>
            <a:off x="3530557" y="4146832"/>
            <a:ext cx="0" cy="809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" name="Line 220"/>
          <p:cNvSpPr>
            <a:spLocks noChangeShapeType="1"/>
          </p:cNvSpPr>
          <p:nvPr/>
        </p:nvSpPr>
        <p:spPr bwMode="auto">
          <a:xfrm>
            <a:off x="3151187" y="4100795"/>
            <a:ext cx="0" cy="809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" name="Line 221"/>
          <p:cNvSpPr>
            <a:spLocks noChangeShapeType="1"/>
          </p:cNvSpPr>
          <p:nvPr/>
        </p:nvSpPr>
        <p:spPr bwMode="auto">
          <a:xfrm>
            <a:off x="2945696" y="4067457"/>
            <a:ext cx="0" cy="809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" name="Line 222"/>
          <p:cNvSpPr>
            <a:spLocks noChangeShapeType="1"/>
          </p:cNvSpPr>
          <p:nvPr/>
        </p:nvSpPr>
        <p:spPr bwMode="auto">
          <a:xfrm>
            <a:off x="2744156" y="3959507"/>
            <a:ext cx="0" cy="809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" name="Line 223"/>
          <p:cNvSpPr>
            <a:spLocks noChangeShapeType="1"/>
          </p:cNvSpPr>
          <p:nvPr/>
        </p:nvSpPr>
        <p:spPr bwMode="auto">
          <a:xfrm>
            <a:off x="2550519" y="3729320"/>
            <a:ext cx="0" cy="809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245" name="Straight Connector 18"/>
          <p:cNvCxnSpPr>
            <a:cxnSpLocks noChangeShapeType="1"/>
          </p:cNvCxnSpPr>
          <p:nvPr/>
        </p:nvCxnSpPr>
        <p:spPr bwMode="auto">
          <a:xfrm rot="10800000">
            <a:off x="2246233" y="1941795"/>
            <a:ext cx="77059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cxnSp>
        <p:nvCxnSpPr>
          <p:cNvPr id="246" name="Straight Connector 18"/>
          <p:cNvCxnSpPr>
            <a:cxnSpLocks noChangeShapeType="1"/>
          </p:cNvCxnSpPr>
          <p:nvPr/>
        </p:nvCxnSpPr>
        <p:spPr bwMode="auto">
          <a:xfrm rot="10800000">
            <a:off x="2246233" y="2362482"/>
            <a:ext cx="77059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cxnSp>
        <p:nvCxnSpPr>
          <p:cNvPr id="247" name="Straight Connector 18"/>
          <p:cNvCxnSpPr>
            <a:cxnSpLocks noChangeShapeType="1"/>
          </p:cNvCxnSpPr>
          <p:nvPr/>
        </p:nvCxnSpPr>
        <p:spPr bwMode="auto">
          <a:xfrm rot="10800000">
            <a:off x="2246233" y="2813332"/>
            <a:ext cx="77059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cxnSp>
        <p:nvCxnSpPr>
          <p:cNvPr id="248" name="Straight Connector 18"/>
          <p:cNvCxnSpPr>
            <a:cxnSpLocks noChangeShapeType="1"/>
          </p:cNvCxnSpPr>
          <p:nvPr/>
        </p:nvCxnSpPr>
        <p:spPr bwMode="auto">
          <a:xfrm rot="10800000">
            <a:off x="2246233" y="3235607"/>
            <a:ext cx="77059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cxnSp>
        <p:nvCxnSpPr>
          <p:cNvPr id="249" name="Straight Connector 18"/>
          <p:cNvCxnSpPr>
            <a:cxnSpLocks noChangeShapeType="1"/>
          </p:cNvCxnSpPr>
          <p:nvPr/>
        </p:nvCxnSpPr>
        <p:spPr bwMode="auto">
          <a:xfrm rot="10800000">
            <a:off x="2246233" y="3670582"/>
            <a:ext cx="77059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cxnSp>
        <p:nvCxnSpPr>
          <p:cNvPr id="250" name="Straight Connector 18"/>
          <p:cNvCxnSpPr>
            <a:cxnSpLocks noChangeShapeType="1"/>
          </p:cNvCxnSpPr>
          <p:nvPr/>
        </p:nvCxnSpPr>
        <p:spPr bwMode="auto">
          <a:xfrm rot="10800000">
            <a:off x="2246233" y="4096032"/>
            <a:ext cx="77059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cxnSp>
        <p:nvCxnSpPr>
          <p:cNvPr id="251" name="Straight Connector 18"/>
          <p:cNvCxnSpPr>
            <a:cxnSpLocks noChangeShapeType="1"/>
          </p:cNvCxnSpPr>
          <p:nvPr/>
        </p:nvCxnSpPr>
        <p:spPr bwMode="auto">
          <a:xfrm rot="10800000">
            <a:off x="2246233" y="4524657"/>
            <a:ext cx="77059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cxnSp>
        <p:nvCxnSpPr>
          <p:cNvPr id="252" name="Straight Connector 18"/>
          <p:cNvCxnSpPr>
            <a:cxnSpLocks noChangeShapeType="1"/>
          </p:cNvCxnSpPr>
          <p:nvPr/>
        </p:nvCxnSpPr>
        <p:spPr bwMode="auto">
          <a:xfrm rot="10800000">
            <a:off x="2246233" y="4978682"/>
            <a:ext cx="77059" cy="0"/>
          </a:xfrm>
          <a:prstGeom prst="line">
            <a:avLst/>
          </a:prstGeom>
          <a:noFill/>
          <a:ln w="19050" algn="ctr">
            <a:solidFill>
              <a:srgbClr val="002776"/>
            </a:solidFill>
            <a:round/>
            <a:headEnd/>
            <a:tailEnd/>
          </a:ln>
        </p:spPr>
      </p:cxnSp>
      <p:sp>
        <p:nvSpPr>
          <p:cNvPr id="253" name="Line 24"/>
          <p:cNvSpPr>
            <a:spLocks noChangeShapeType="1"/>
          </p:cNvSpPr>
          <p:nvPr/>
        </p:nvSpPr>
        <p:spPr bwMode="auto">
          <a:xfrm>
            <a:off x="2923960" y="4978682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4" name="Line 25"/>
          <p:cNvSpPr>
            <a:spLocks noChangeShapeType="1"/>
          </p:cNvSpPr>
          <p:nvPr/>
        </p:nvSpPr>
        <p:spPr bwMode="auto">
          <a:xfrm>
            <a:off x="3109693" y="4978682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5" name="Line 26"/>
          <p:cNvSpPr>
            <a:spLocks noChangeShapeType="1"/>
          </p:cNvSpPr>
          <p:nvPr/>
        </p:nvSpPr>
        <p:spPr bwMode="auto">
          <a:xfrm>
            <a:off x="2730324" y="4978682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6" name="Line 27"/>
          <p:cNvSpPr>
            <a:spLocks noChangeShapeType="1"/>
          </p:cNvSpPr>
          <p:nvPr/>
        </p:nvSpPr>
        <p:spPr bwMode="auto">
          <a:xfrm>
            <a:off x="2524832" y="4978682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7" name="Line 28"/>
          <p:cNvSpPr>
            <a:spLocks noChangeShapeType="1"/>
          </p:cNvSpPr>
          <p:nvPr/>
        </p:nvSpPr>
        <p:spPr bwMode="auto">
          <a:xfrm>
            <a:off x="2374665" y="4978682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8" name="Line 29"/>
          <p:cNvSpPr>
            <a:spLocks noChangeShapeType="1"/>
          </p:cNvSpPr>
          <p:nvPr/>
        </p:nvSpPr>
        <p:spPr bwMode="auto">
          <a:xfrm>
            <a:off x="2327244" y="4978682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9" name="Line 30"/>
          <p:cNvSpPr>
            <a:spLocks noChangeShapeType="1"/>
          </p:cNvSpPr>
          <p:nvPr/>
        </p:nvSpPr>
        <p:spPr bwMode="auto">
          <a:xfrm>
            <a:off x="3900047" y="4978682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60" name="Line 31"/>
          <p:cNvSpPr>
            <a:spLocks noChangeShapeType="1"/>
          </p:cNvSpPr>
          <p:nvPr/>
        </p:nvSpPr>
        <p:spPr bwMode="auto">
          <a:xfrm>
            <a:off x="4706207" y="4978682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61" name="Line 32"/>
          <p:cNvSpPr>
            <a:spLocks noChangeShapeType="1"/>
          </p:cNvSpPr>
          <p:nvPr/>
        </p:nvSpPr>
        <p:spPr bwMode="auto">
          <a:xfrm>
            <a:off x="5492608" y="4978682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62" name="Line 33"/>
          <p:cNvSpPr>
            <a:spLocks noChangeShapeType="1"/>
          </p:cNvSpPr>
          <p:nvPr/>
        </p:nvSpPr>
        <p:spPr bwMode="auto">
          <a:xfrm>
            <a:off x="6286913" y="4978682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63" name="Line 34"/>
          <p:cNvSpPr>
            <a:spLocks noChangeShapeType="1"/>
          </p:cNvSpPr>
          <p:nvPr/>
        </p:nvSpPr>
        <p:spPr bwMode="auto">
          <a:xfrm>
            <a:off x="7065411" y="4978682"/>
            <a:ext cx="0" cy="77788"/>
          </a:xfrm>
          <a:prstGeom prst="line">
            <a:avLst/>
          </a:prstGeom>
          <a:noFill/>
          <a:ln w="19050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64" name="Freeform 50"/>
          <p:cNvSpPr>
            <a:spLocks/>
          </p:cNvSpPr>
          <p:nvPr/>
        </p:nvSpPr>
        <p:spPr bwMode="auto">
          <a:xfrm>
            <a:off x="2319340" y="1943382"/>
            <a:ext cx="4724512" cy="2151063"/>
          </a:xfrm>
          <a:custGeom>
            <a:avLst/>
            <a:gdLst>
              <a:gd name="T0" fmla="*/ 3795853 w 6653"/>
              <a:gd name="T1" fmla="*/ 2087607 h 10000"/>
              <a:gd name="T2" fmla="*/ 3157410 w 6653"/>
              <a:gd name="T3" fmla="*/ 2151063 h 10000"/>
              <a:gd name="T4" fmla="*/ 2527526 w 6653"/>
              <a:gd name="T5" fmla="*/ 2133639 h 10000"/>
              <a:gd name="T6" fmla="*/ 1898782 w 6653"/>
              <a:gd name="T7" fmla="*/ 2019203 h 10000"/>
              <a:gd name="T8" fmla="*/ 1263763 w 6653"/>
              <a:gd name="T9" fmla="*/ 1778069 h 10000"/>
              <a:gd name="T10" fmla="*/ 939692 w 6653"/>
              <a:gd name="T11" fmla="*/ 1625558 h 10000"/>
              <a:gd name="T12" fmla="*/ 609345 w 6653"/>
              <a:gd name="T13" fmla="*/ 1295370 h 10000"/>
              <a:gd name="T14" fmla="*/ 458720 w 6653"/>
              <a:gd name="T15" fmla="*/ 1089083 h 10000"/>
              <a:gd name="T16" fmla="*/ 314372 w 6653"/>
              <a:gd name="T17" fmla="*/ 839775 h 10000"/>
              <a:gd name="T18" fmla="*/ 138073 w 6653"/>
              <a:gd name="T19" fmla="*/ 539702 h 10000"/>
              <a:gd name="T20" fmla="*/ 25675 w 6653"/>
              <a:gd name="T21" fmla="*/ 488937 h 10000"/>
              <a:gd name="T22" fmla="*/ 0 w 6653"/>
              <a:gd name="T23" fmla="*/ 0 h 100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6653" h="10000">
                <a:moveTo>
                  <a:pt x="6653" y="9705"/>
                </a:moveTo>
                <a:lnTo>
                  <a:pt x="5534" y="10000"/>
                </a:lnTo>
                <a:lnTo>
                  <a:pt x="4430" y="9919"/>
                </a:lnTo>
                <a:lnTo>
                  <a:pt x="3328" y="9387"/>
                </a:lnTo>
                <a:lnTo>
                  <a:pt x="2215" y="8266"/>
                </a:lnTo>
                <a:lnTo>
                  <a:pt x="1647" y="7557"/>
                </a:lnTo>
                <a:lnTo>
                  <a:pt x="1068" y="6022"/>
                </a:lnTo>
                <a:lnTo>
                  <a:pt x="804" y="5063"/>
                </a:lnTo>
                <a:cubicBezTo>
                  <a:pt x="720" y="4677"/>
                  <a:pt x="635" y="4290"/>
                  <a:pt x="551" y="3904"/>
                </a:cubicBezTo>
                <a:lnTo>
                  <a:pt x="242" y="2509"/>
                </a:lnTo>
                <a:lnTo>
                  <a:pt x="45" y="2273"/>
                </a:lnTo>
                <a:cubicBezTo>
                  <a:pt x="30" y="1515"/>
                  <a:pt x="15" y="758"/>
                  <a:pt x="0" y="0"/>
                </a:cubicBezTo>
              </a:path>
            </a:pathLst>
          </a:custGeom>
          <a:noFill/>
          <a:ln w="25400" cap="flat" cmpd="sng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65" name="Line 62"/>
          <p:cNvSpPr>
            <a:spLocks noChangeShapeType="1"/>
          </p:cNvSpPr>
          <p:nvPr/>
        </p:nvSpPr>
        <p:spPr bwMode="auto">
          <a:xfrm>
            <a:off x="6990328" y="413413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66" name="Line 63"/>
          <p:cNvSpPr>
            <a:spLocks noChangeShapeType="1"/>
          </p:cNvSpPr>
          <p:nvPr/>
        </p:nvSpPr>
        <p:spPr bwMode="auto">
          <a:xfrm>
            <a:off x="6990328" y="395315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67" name="Line 64"/>
          <p:cNvSpPr>
            <a:spLocks noChangeShapeType="1"/>
          </p:cNvSpPr>
          <p:nvPr/>
        </p:nvSpPr>
        <p:spPr bwMode="auto">
          <a:xfrm>
            <a:off x="7043677" y="3954745"/>
            <a:ext cx="0" cy="1809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68" name="Rectangle 96"/>
          <p:cNvSpPr>
            <a:spLocks noChangeArrowheads="1"/>
          </p:cNvSpPr>
          <p:nvPr/>
        </p:nvSpPr>
        <p:spPr bwMode="auto">
          <a:xfrm>
            <a:off x="7000208" y="3999195"/>
            <a:ext cx="84962" cy="68262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269" name="Line 65"/>
          <p:cNvSpPr>
            <a:spLocks noChangeShapeType="1"/>
          </p:cNvSpPr>
          <p:nvPr/>
        </p:nvSpPr>
        <p:spPr bwMode="auto">
          <a:xfrm>
            <a:off x="6201951" y="416270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70" name="Line 66"/>
          <p:cNvSpPr>
            <a:spLocks noChangeShapeType="1"/>
          </p:cNvSpPr>
          <p:nvPr/>
        </p:nvSpPr>
        <p:spPr bwMode="auto">
          <a:xfrm>
            <a:off x="6201951" y="401983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71" name="Line 67"/>
          <p:cNvSpPr>
            <a:spLocks noChangeShapeType="1"/>
          </p:cNvSpPr>
          <p:nvPr/>
        </p:nvSpPr>
        <p:spPr bwMode="auto">
          <a:xfrm>
            <a:off x="6255299" y="4021420"/>
            <a:ext cx="0" cy="1476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72" name="Rectangle 96"/>
          <p:cNvSpPr>
            <a:spLocks noChangeArrowheads="1"/>
          </p:cNvSpPr>
          <p:nvPr/>
        </p:nvSpPr>
        <p:spPr bwMode="auto">
          <a:xfrm>
            <a:off x="6211830" y="4059520"/>
            <a:ext cx="84964" cy="68262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273" name="Line 69"/>
          <p:cNvSpPr>
            <a:spLocks noChangeShapeType="1"/>
          </p:cNvSpPr>
          <p:nvPr/>
        </p:nvSpPr>
        <p:spPr bwMode="auto">
          <a:xfrm>
            <a:off x="5419501" y="414683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74" name="Line 70"/>
          <p:cNvSpPr>
            <a:spLocks noChangeShapeType="1"/>
          </p:cNvSpPr>
          <p:nvPr/>
        </p:nvSpPr>
        <p:spPr bwMode="auto">
          <a:xfrm>
            <a:off x="5419501" y="401665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75" name="Line 71"/>
          <p:cNvSpPr>
            <a:spLocks noChangeShapeType="1"/>
          </p:cNvSpPr>
          <p:nvPr/>
        </p:nvSpPr>
        <p:spPr bwMode="auto">
          <a:xfrm>
            <a:off x="5472850" y="4018245"/>
            <a:ext cx="0" cy="1238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76" name="Rectangle 96"/>
          <p:cNvSpPr>
            <a:spLocks noChangeArrowheads="1"/>
          </p:cNvSpPr>
          <p:nvPr/>
        </p:nvSpPr>
        <p:spPr bwMode="auto">
          <a:xfrm>
            <a:off x="5427405" y="4046820"/>
            <a:ext cx="84962" cy="68262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277" name="Line 73"/>
          <p:cNvSpPr>
            <a:spLocks noChangeShapeType="1"/>
          </p:cNvSpPr>
          <p:nvPr/>
        </p:nvSpPr>
        <p:spPr bwMode="auto">
          <a:xfrm>
            <a:off x="4635075" y="4049995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78" name="Line 74"/>
          <p:cNvSpPr>
            <a:spLocks noChangeShapeType="1"/>
          </p:cNvSpPr>
          <p:nvPr/>
        </p:nvSpPr>
        <p:spPr bwMode="auto">
          <a:xfrm>
            <a:off x="4635075" y="3910295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79" name="Line 75"/>
          <p:cNvSpPr>
            <a:spLocks noChangeShapeType="1"/>
          </p:cNvSpPr>
          <p:nvPr/>
        </p:nvSpPr>
        <p:spPr bwMode="auto">
          <a:xfrm>
            <a:off x="4688425" y="3911882"/>
            <a:ext cx="0" cy="1476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80" name="Rectangle 96"/>
          <p:cNvSpPr>
            <a:spLocks noChangeArrowheads="1"/>
          </p:cNvSpPr>
          <p:nvPr/>
        </p:nvSpPr>
        <p:spPr bwMode="auto">
          <a:xfrm>
            <a:off x="4642979" y="3938870"/>
            <a:ext cx="84964" cy="68262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281" name="Line 77"/>
          <p:cNvSpPr>
            <a:spLocks noChangeShapeType="1"/>
          </p:cNvSpPr>
          <p:nvPr/>
        </p:nvSpPr>
        <p:spPr bwMode="auto">
          <a:xfrm>
            <a:off x="3832867" y="3815045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82" name="Line 78"/>
          <p:cNvSpPr>
            <a:spLocks noChangeShapeType="1"/>
          </p:cNvSpPr>
          <p:nvPr/>
        </p:nvSpPr>
        <p:spPr bwMode="auto">
          <a:xfrm>
            <a:off x="3832867" y="3656295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83" name="Line 79"/>
          <p:cNvSpPr>
            <a:spLocks noChangeShapeType="1"/>
          </p:cNvSpPr>
          <p:nvPr/>
        </p:nvSpPr>
        <p:spPr bwMode="auto">
          <a:xfrm>
            <a:off x="3886216" y="3657882"/>
            <a:ext cx="0" cy="1587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84" name="Rectangle 96"/>
          <p:cNvSpPr>
            <a:spLocks noChangeArrowheads="1"/>
          </p:cNvSpPr>
          <p:nvPr/>
        </p:nvSpPr>
        <p:spPr bwMode="auto">
          <a:xfrm>
            <a:off x="3844722" y="3697570"/>
            <a:ext cx="84964" cy="68262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285" name="Line 81"/>
          <p:cNvSpPr>
            <a:spLocks noChangeShapeType="1"/>
          </p:cNvSpPr>
          <p:nvPr/>
        </p:nvSpPr>
        <p:spPr bwMode="auto">
          <a:xfrm>
            <a:off x="3437690" y="366740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86" name="Line 82"/>
          <p:cNvSpPr>
            <a:spLocks noChangeShapeType="1"/>
          </p:cNvSpPr>
          <p:nvPr/>
        </p:nvSpPr>
        <p:spPr bwMode="auto">
          <a:xfrm>
            <a:off x="3437690" y="350865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87" name="Line 83"/>
          <p:cNvSpPr>
            <a:spLocks noChangeShapeType="1"/>
          </p:cNvSpPr>
          <p:nvPr/>
        </p:nvSpPr>
        <p:spPr bwMode="auto">
          <a:xfrm>
            <a:off x="3491039" y="3510245"/>
            <a:ext cx="0" cy="1587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88" name="Rectangle 96"/>
          <p:cNvSpPr>
            <a:spLocks noChangeArrowheads="1"/>
          </p:cNvSpPr>
          <p:nvPr/>
        </p:nvSpPr>
        <p:spPr bwMode="auto">
          <a:xfrm>
            <a:off x="3445593" y="3541995"/>
            <a:ext cx="84964" cy="68262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289" name="Line 85"/>
          <p:cNvSpPr>
            <a:spLocks noChangeShapeType="1"/>
          </p:cNvSpPr>
          <p:nvPr/>
        </p:nvSpPr>
        <p:spPr bwMode="auto">
          <a:xfrm>
            <a:off x="3036586" y="3341970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0" name="Line 86"/>
          <p:cNvSpPr>
            <a:spLocks noChangeShapeType="1"/>
          </p:cNvSpPr>
          <p:nvPr/>
        </p:nvSpPr>
        <p:spPr bwMode="auto">
          <a:xfrm>
            <a:off x="3036586" y="3186395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1" name="Line 87"/>
          <p:cNvSpPr>
            <a:spLocks noChangeShapeType="1"/>
          </p:cNvSpPr>
          <p:nvPr/>
        </p:nvSpPr>
        <p:spPr bwMode="auto">
          <a:xfrm>
            <a:off x="3089934" y="3187982"/>
            <a:ext cx="0" cy="1587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2" name="Rectangle 96"/>
          <p:cNvSpPr>
            <a:spLocks noChangeArrowheads="1"/>
          </p:cNvSpPr>
          <p:nvPr/>
        </p:nvSpPr>
        <p:spPr bwMode="auto">
          <a:xfrm>
            <a:off x="3040538" y="3218145"/>
            <a:ext cx="84962" cy="68262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293" name="Line 89"/>
          <p:cNvSpPr>
            <a:spLocks noChangeShapeType="1"/>
          </p:cNvSpPr>
          <p:nvPr/>
        </p:nvSpPr>
        <p:spPr bwMode="auto">
          <a:xfrm>
            <a:off x="2840973" y="3113370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4" name="Line 90"/>
          <p:cNvSpPr>
            <a:spLocks noChangeShapeType="1"/>
          </p:cNvSpPr>
          <p:nvPr/>
        </p:nvSpPr>
        <p:spPr bwMode="auto">
          <a:xfrm>
            <a:off x="2840973" y="2970495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5" name="Line 91"/>
          <p:cNvSpPr>
            <a:spLocks noChangeShapeType="1"/>
          </p:cNvSpPr>
          <p:nvPr/>
        </p:nvSpPr>
        <p:spPr bwMode="auto">
          <a:xfrm>
            <a:off x="2892346" y="2970495"/>
            <a:ext cx="0" cy="1444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" name="Rectangle 96"/>
          <p:cNvSpPr>
            <a:spLocks noChangeArrowheads="1"/>
          </p:cNvSpPr>
          <p:nvPr/>
        </p:nvSpPr>
        <p:spPr bwMode="auto">
          <a:xfrm>
            <a:off x="2846901" y="2999070"/>
            <a:ext cx="84962" cy="68262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297" name="Line 93"/>
          <p:cNvSpPr>
            <a:spLocks noChangeShapeType="1"/>
          </p:cNvSpPr>
          <p:nvPr/>
        </p:nvSpPr>
        <p:spPr bwMode="auto">
          <a:xfrm>
            <a:off x="2655240" y="285778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8" name="Line 94"/>
          <p:cNvSpPr>
            <a:spLocks noChangeShapeType="1"/>
          </p:cNvSpPr>
          <p:nvPr/>
        </p:nvSpPr>
        <p:spPr bwMode="auto">
          <a:xfrm>
            <a:off x="2655240" y="271490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9" name="Line 95"/>
          <p:cNvSpPr>
            <a:spLocks noChangeShapeType="1"/>
          </p:cNvSpPr>
          <p:nvPr/>
        </p:nvSpPr>
        <p:spPr bwMode="auto">
          <a:xfrm>
            <a:off x="2706613" y="2714907"/>
            <a:ext cx="0" cy="1444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0" name="Rectangle 96"/>
          <p:cNvSpPr>
            <a:spLocks noChangeArrowheads="1"/>
          </p:cNvSpPr>
          <p:nvPr/>
        </p:nvSpPr>
        <p:spPr bwMode="auto">
          <a:xfrm>
            <a:off x="2663144" y="2746657"/>
            <a:ext cx="84964" cy="68263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01" name="Line 97"/>
          <p:cNvSpPr>
            <a:spLocks noChangeShapeType="1"/>
          </p:cNvSpPr>
          <p:nvPr/>
        </p:nvSpPr>
        <p:spPr bwMode="auto">
          <a:xfrm>
            <a:off x="2449748" y="252123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2" name="Line 98"/>
          <p:cNvSpPr>
            <a:spLocks noChangeShapeType="1"/>
          </p:cNvSpPr>
          <p:nvPr/>
        </p:nvSpPr>
        <p:spPr bwMode="auto">
          <a:xfrm>
            <a:off x="2449748" y="243233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3" name="Line 99"/>
          <p:cNvSpPr>
            <a:spLocks noChangeShapeType="1"/>
          </p:cNvSpPr>
          <p:nvPr/>
        </p:nvSpPr>
        <p:spPr bwMode="auto">
          <a:xfrm>
            <a:off x="2501121" y="2433920"/>
            <a:ext cx="0" cy="889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4" name="Rectangle 96"/>
          <p:cNvSpPr>
            <a:spLocks noChangeArrowheads="1"/>
          </p:cNvSpPr>
          <p:nvPr/>
        </p:nvSpPr>
        <p:spPr bwMode="auto">
          <a:xfrm>
            <a:off x="2457652" y="2441857"/>
            <a:ext cx="84964" cy="68263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05" name="Line 101"/>
          <p:cNvSpPr>
            <a:spLocks noChangeShapeType="1"/>
          </p:cNvSpPr>
          <p:nvPr/>
        </p:nvSpPr>
        <p:spPr bwMode="auto">
          <a:xfrm>
            <a:off x="2289702" y="2472020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6" name="Line 102"/>
          <p:cNvSpPr>
            <a:spLocks noChangeShapeType="1"/>
          </p:cNvSpPr>
          <p:nvPr/>
        </p:nvSpPr>
        <p:spPr bwMode="auto">
          <a:xfrm>
            <a:off x="2289702" y="239423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" name="Line 103"/>
          <p:cNvSpPr>
            <a:spLocks noChangeShapeType="1"/>
          </p:cNvSpPr>
          <p:nvPr/>
        </p:nvSpPr>
        <p:spPr bwMode="auto">
          <a:xfrm>
            <a:off x="2341075" y="2394232"/>
            <a:ext cx="0" cy="825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8" name="Rectangle 96"/>
          <p:cNvSpPr>
            <a:spLocks noChangeArrowheads="1"/>
          </p:cNvSpPr>
          <p:nvPr/>
        </p:nvSpPr>
        <p:spPr bwMode="auto">
          <a:xfrm>
            <a:off x="2299581" y="2392645"/>
            <a:ext cx="84964" cy="68262"/>
          </a:xfrm>
          <a:prstGeom prst="rect">
            <a:avLst/>
          </a:prstGeom>
          <a:solidFill>
            <a:srgbClr val="002776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09" name="Rectangle 96"/>
          <p:cNvSpPr>
            <a:spLocks noChangeArrowheads="1"/>
          </p:cNvSpPr>
          <p:nvPr/>
        </p:nvSpPr>
        <p:spPr bwMode="auto">
          <a:xfrm>
            <a:off x="2275871" y="1911632"/>
            <a:ext cx="84964" cy="68263"/>
          </a:xfrm>
          <a:prstGeom prst="rect">
            <a:avLst/>
          </a:prstGeom>
          <a:solidFill>
            <a:srgbClr val="002776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10" name="Freeform 106"/>
          <p:cNvSpPr>
            <a:spLocks/>
          </p:cNvSpPr>
          <p:nvPr/>
        </p:nvSpPr>
        <p:spPr bwMode="auto">
          <a:xfrm>
            <a:off x="2337122" y="1944970"/>
            <a:ext cx="4722199" cy="2343150"/>
          </a:xfrm>
          <a:custGeom>
            <a:avLst/>
            <a:gdLst>
              <a:gd name="T0" fmla="*/ 3793995 w 6637"/>
              <a:gd name="T1" fmla="*/ 2265357 h 10000"/>
              <a:gd name="T2" fmla="*/ 3154898 w 6637"/>
              <a:gd name="T3" fmla="*/ 2343150 h 10000"/>
              <a:gd name="T4" fmla="*/ 2512943 w 6637"/>
              <a:gd name="T5" fmla="*/ 2281291 h 10000"/>
              <a:gd name="T6" fmla="*/ 1895568 w 6637"/>
              <a:gd name="T7" fmla="*/ 2295584 h 10000"/>
              <a:gd name="T8" fmla="*/ 1246754 w 6637"/>
              <a:gd name="T9" fmla="*/ 2300270 h 10000"/>
              <a:gd name="T10" fmla="*/ 931778 w 6637"/>
              <a:gd name="T11" fmla="*/ 2279651 h 10000"/>
              <a:gd name="T12" fmla="*/ 625378 w 6637"/>
              <a:gd name="T13" fmla="*/ 2232085 h 10000"/>
              <a:gd name="T14" fmla="*/ 463603 w 6637"/>
              <a:gd name="T15" fmla="*/ 2190845 h 10000"/>
              <a:gd name="T16" fmla="*/ 301828 w 6637"/>
              <a:gd name="T17" fmla="*/ 2081186 h 10000"/>
              <a:gd name="T18" fmla="*/ 139481 w 6637"/>
              <a:gd name="T19" fmla="*/ 1862101 h 10000"/>
              <a:gd name="T20" fmla="*/ 31440 w 6637"/>
              <a:gd name="T21" fmla="*/ 1484385 h 10000"/>
              <a:gd name="T22" fmla="*/ 10861 w 6637"/>
              <a:gd name="T23" fmla="*/ 487375 h 10000"/>
              <a:gd name="T24" fmla="*/ 0 w 6637"/>
              <a:gd name="T25" fmla="*/ 0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637" h="10000">
                <a:moveTo>
                  <a:pt x="6637" y="9668"/>
                </a:moveTo>
                <a:lnTo>
                  <a:pt x="5519" y="10000"/>
                </a:lnTo>
                <a:lnTo>
                  <a:pt x="4396" y="9736"/>
                </a:lnTo>
                <a:lnTo>
                  <a:pt x="3316" y="9797"/>
                </a:lnTo>
                <a:lnTo>
                  <a:pt x="2181" y="9817"/>
                </a:lnTo>
                <a:lnTo>
                  <a:pt x="1630" y="9729"/>
                </a:lnTo>
                <a:lnTo>
                  <a:pt x="1094" y="9526"/>
                </a:lnTo>
                <a:lnTo>
                  <a:pt x="811" y="9350"/>
                </a:lnTo>
                <a:lnTo>
                  <a:pt x="528" y="8882"/>
                </a:lnTo>
                <a:cubicBezTo>
                  <a:pt x="434" y="8570"/>
                  <a:pt x="338" y="8259"/>
                  <a:pt x="244" y="7947"/>
                </a:cubicBezTo>
                <a:lnTo>
                  <a:pt x="55" y="6335"/>
                </a:lnTo>
                <a:cubicBezTo>
                  <a:pt x="43" y="4917"/>
                  <a:pt x="31" y="3498"/>
                  <a:pt x="19" y="2080"/>
                </a:cubicBezTo>
                <a:cubicBezTo>
                  <a:pt x="13" y="1387"/>
                  <a:pt x="6" y="693"/>
                  <a:pt x="0" y="0"/>
                </a:cubicBezTo>
              </a:path>
            </a:pathLst>
          </a:custGeom>
          <a:noFill/>
          <a:ln w="25400" cap="flat" cmpd="sng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11" name="Rectangle 96"/>
          <p:cNvSpPr>
            <a:spLocks noChangeArrowheads="1"/>
          </p:cNvSpPr>
          <p:nvPr/>
        </p:nvSpPr>
        <p:spPr bwMode="auto">
          <a:xfrm>
            <a:off x="7041701" y="4175407"/>
            <a:ext cx="84964" cy="68263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12" name="Line 62"/>
          <p:cNvSpPr>
            <a:spLocks noChangeShapeType="1"/>
          </p:cNvSpPr>
          <p:nvPr/>
        </p:nvSpPr>
        <p:spPr bwMode="auto">
          <a:xfrm>
            <a:off x="7033797" y="415318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3" name="Line 65"/>
          <p:cNvSpPr>
            <a:spLocks noChangeShapeType="1"/>
          </p:cNvSpPr>
          <p:nvPr/>
        </p:nvSpPr>
        <p:spPr bwMode="auto">
          <a:xfrm>
            <a:off x="6233565" y="423255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4" name="Line 65"/>
          <p:cNvSpPr>
            <a:spLocks noChangeShapeType="1"/>
          </p:cNvSpPr>
          <p:nvPr/>
        </p:nvSpPr>
        <p:spPr bwMode="auto">
          <a:xfrm>
            <a:off x="6261228" y="433733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5" name="Line 65"/>
          <p:cNvSpPr>
            <a:spLocks noChangeShapeType="1"/>
          </p:cNvSpPr>
          <p:nvPr/>
        </p:nvSpPr>
        <p:spPr bwMode="auto">
          <a:xfrm>
            <a:off x="6217758" y="437543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6" name="Rectangle 96"/>
          <p:cNvSpPr>
            <a:spLocks noChangeArrowheads="1"/>
          </p:cNvSpPr>
          <p:nvPr/>
        </p:nvSpPr>
        <p:spPr bwMode="auto">
          <a:xfrm>
            <a:off x="6239492" y="4248432"/>
            <a:ext cx="84964" cy="68263"/>
          </a:xfrm>
          <a:prstGeom prst="rect">
            <a:avLst/>
          </a:prstGeom>
          <a:solidFill>
            <a:srgbClr val="952D98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17" name="Line 69"/>
          <p:cNvSpPr>
            <a:spLocks noChangeShapeType="1"/>
          </p:cNvSpPr>
          <p:nvPr/>
        </p:nvSpPr>
        <p:spPr bwMode="auto">
          <a:xfrm>
            <a:off x="5415550" y="435638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8" name="Line 69"/>
          <p:cNvSpPr>
            <a:spLocks noChangeShapeType="1"/>
          </p:cNvSpPr>
          <p:nvPr/>
        </p:nvSpPr>
        <p:spPr bwMode="auto">
          <a:xfrm>
            <a:off x="5415550" y="425795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9" name="Line 69"/>
          <p:cNvSpPr>
            <a:spLocks noChangeShapeType="1"/>
          </p:cNvSpPr>
          <p:nvPr/>
        </p:nvSpPr>
        <p:spPr bwMode="auto">
          <a:xfrm>
            <a:off x="5457043" y="4132545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20" name="Rectangle 96"/>
          <p:cNvSpPr>
            <a:spLocks noChangeArrowheads="1"/>
          </p:cNvSpPr>
          <p:nvPr/>
        </p:nvSpPr>
        <p:spPr bwMode="auto">
          <a:xfrm>
            <a:off x="5451116" y="4175407"/>
            <a:ext cx="84962" cy="68263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21" name="Line 73"/>
          <p:cNvSpPr>
            <a:spLocks noChangeShapeType="1"/>
          </p:cNvSpPr>
          <p:nvPr/>
        </p:nvSpPr>
        <p:spPr bwMode="auto">
          <a:xfrm>
            <a:off x="4635075" y="437860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22" name="Line 73"/>
          <p:cNvSpPr>
            <a:spLocks noChangeShapeType="1"/>
          </p:cNvSpPr>
          <p:nvPr/>
        </p:nvSpPr>
        <p:spPr bwMode="auto">
          <a:xfrm>
            <a:off x="4635075" y="429288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23" name="Line 73"/>
          <p:cNvSpPr>
            <a:spLocks noChangeShapeType="1"/>
          </p:cNvSpPr>
          <p:nvPr/>
        </p:nvSpPr>
        <p:spPr bwMode="auto">
          <a:xfrm>
            <a:off x="4646930" y="418175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24" name="Rectangle 96"/>
          <p:cNvSpPr>
            <a:spLocks noChangeArrowheads="1"/>
          </p:cNvSpPr>
          <p:nvPr/>
        </p:nvSpPr>
        <p:spPr bwMode="auto">
          <a:xfrm>
            <a:off x="4670641" y="4205570"/>
            <a:ext cx="84964" cy="68262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25" name="Line 73"/>
          <p:cNvSpPr>
            <a:spLocks noChangeShapeType="1"/>
          </p:cNvSpPr>
          <p:nvPr/>
        </p:nvSpPr>
        <p:spPr bwMode="auto">
          <a:xfrm>
            <a:off x="3846698" y="4377020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26" name="Line 73"/>
          <p:cNvSpPr>
            <a:spLocks noChangeShapeType="1"/>
          </p:cNvSpPr>
          <p:nvPr/>
        </p:nvSpPr>
        <p:spPr bwMode="auto">
          <a:xfrm>
            <a:off x="3846698" y="4291295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27" name="Line 73"/>
          <p:cNvSpPr>
            <a:spLocks noChangeShapeType="1"/>
          </p:cNvSpPr>
          <p:nvPr/>
        </p:nvSpPr>
        <p:spPr bwMode="auto">
          <a:xfrm>
            <a:off x="3862505" y="416588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28" name="Rectangle 96"/>
          <p:cNvSpPr>
            <a:spLocks noChangeArrowheads="1"/>
          </p:cNvSpPr>
          <p:nvPr/>
        </p:nvSpPr>
        <p:spPr bwMode="auto">
          <a:xfrm>
            <a:off x="3878313" y="4200807"/>
            <a:ext cx="84962" cy="68263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29" name="Line 73"/>
          <p:cNvSpPr>
            <a:spLocks noChangeShapeType="1"/>
          </p:cNvSpPr>
          <p:nvPr/>
        </p:nvSpPr>
        <p:spPr bwMode="auto">
          <a:xfrm>
            <a:off x="3481159" y="4148420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30" name="Rectangle 96"/>
          <p:cNvSpPr>
            <a:spLocks noChangeArrowheads="1"/>
          </p:cNvSpPr>
          <p:nvPr/>
        </p:nvSpPr>
        <p:spPr bwMode="auto">
          <a:xfrm>
            <a:off x="3481159" y="4181757"/>
            <a:ext cx="84964" cy="68263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31" name="Line 73"/>
          <p:cNvSpPr>
            <a:spLocks noChangeShapeType="1"/>
          </p:cNvSpPr>
          <p:nvPr/>
        </p:nvSpPr>
        <p:spPr bwMode="auto">
          <a:xfrm>
            <a:off x="3437690" y="435955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32" name="Line 73"/>
          <p:cNvSpPr>
            <a:spLocks noChangeShapeType="1"/>
          </p:cNvSpPr>
          <p:nvPr/>
        </p:nvSpPr>
        <p:spPr bwMode="auto">
          <a:xfrm>
            <a:off x="3437690" y="428335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33" name="Line 73"/>
          <p:cNvSpPr>
            <a:spLocks noChangeShapeType="1"/>
          </p:cNvSpPr>
          <p:nvPr/>
        </p:nvSpPr>
        <p:spPr bwMode="auto">
          <a:xfrm>
            <a:off x="3060297" y="424843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34" name="Line 73"/>
          <p:cNvSpPr>
            <a:spLocks noChangeShapeType="1"/>
          </p:cNvSpPr>
          <p:nvPr/>
        </p:nvSpPr>
        <p:spPr bwMode="auto">
          <a:xfrm>
            <a:off x="3060297" y="434050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35" name="Line 73"/>
          <p:cNvSpPr>
            <a:spLocks noChangeShapeType="1"/>
          </p:cNvSpPr>
          <p:nvPr/>
        </p:nvSpPr>
        <p:spPr bwMode="auto">
          <a:xfrm>
            <a:off x="3068200" y="419763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36" name="Line 73"/>
          <p:cNvSpPr>
            <a:spLocks noChangeShapeType="1"/>
          </p:cNvSpPr>
          <p:nvPr/>
        </p:nvSpPr>
        <p:spPr bwMode="auto">
          <a:xfrm>
            <a:off x="3097838" y="4103970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37" name="Rectangle 96"/>
          <p:cNvSpPr>
            <a:spLocks noChangeArrowheads="1"/>
          </p:cNvSpPr>
          <p:nvPr/>
        </p:nvSpPr>
        <p:spPr bwMode="auto">
          <a:xfrm>
            <a:off x="3097838" y="4130957"/>
            <a:ext cx="84964" cy="68263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38" name="Line 73"/>
          <p:cNvSpPr>
            <a:spLocks noChangeShapeType="1"/>
          </p:cNvSpPr>
          <p:nvPr/>
        </p:nvSpPr>
        <p:spPr bwMode="auto">
          <a:xfrm>
            <a:off x="2896298" y="4069045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39" name="Line 73"/>
          <p:cNvSpPr>
            <a:spLocks noChangeShapeType="1"/>
          </p:cNvSpPr>
          <p:nvPr/>
        </p:nvSpPr>
        <p:spPr bwMode="auto">
          <a:xfrm>
            <a:off x="2882467" y="416270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0" name="Line 73"/>
          <p:cNvSpPr>
            <a:spLocks noChangeShapeType="1"/>
          </p:cNvSpPr>
          <p:nvPr/>
        </p:nvSpPr>
        <p:spPr bwMode="auto">
          <a:xfrm>
            <a:off x="2848877" y="429605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1" name="Line 73"/>
          <p:cNvSpPr>
            <a:spLocks noChangeShapeType="1"/>
          </p:cNvSpPr>
          <p:nvPr/>
        </p:nvSpPr>
        <p:spPr bwMode="auto">
          <a:xfrm>
            <a:off x="2848877" y="422303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2" name="Line 73"/>
          <p:cNvSpPr>
            <a:spLocks noChangeShapeType="1"/>
          </p:cNvSpPr>
          <p:nvPr/>
        </p:nvSpPr>
        <p:spPr bwMode="auto">
          <a:xfrm>
            <a:off x="2694758" y="395633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3" name="Line 73"/>
          <p:cNvSpPr>
            <a:spLocks noChangeShapeType="1"/>
          </p:cNvSpPr>
          <p:nvPr/>
        </p:nvSpPr>
        <p:spPr bwMode="auto">
          <a:xfrm>
            <a:off x="2688831" y="4072220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4" name="Line 73"/>
          <p:cNvSpPr>
            <a:spLocks noChangeShapeType="1"/>
          </p:cNvSpPr>
          <p:nvPr/>
        </p:nvSpPr>
        <p:spPr bwMode="auto">
          <a:xfrm>
            <a:off x="2653265" y="423255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5" name="Line 73"/>
          <p:cNvSpPr>
            <a:spLocks noChangeShapeType="1"/>
          </p:cNvSpPr>
          <p:nvPr/>
        </p:nvSpPr>
        <p:spPr bwMode="auto">
          <a:xfrm>
            <a:off x="2653265" y="414683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6" name="Line 73"/>
          <p:cNvSpPr>
            <a:spLocks noChangeShapeType="1"/>
          </p:cNvSpPr>
          <p:nvPr/>
        </p:nvSpPr>
        <p:spPr bwMode="auto">
          <a:xfrm>
            <a:off x="2493218" y="372773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7" name="Line 73"/>
          <p:cNvSpPr>
            <a:spLocks noChangeShapeType="1"/>
          </p:cNvSpPr>
          <p:nvPr/>
        </p:nvSpPr>
        <p:spPr bwMode="auto">
          <a:xfrm>
            <a:off x="2469507" y="386108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8" name="Line 73"/>
          <p:cNvSpPr>
            <a:spLocks noChangeShapeType="1"/>
          </p:cNvSpPr>
          <p:nvPr/>
        </p:nvSpPr>
        <p:spPr bwMode="auto">
          <a:xfrm>
            <a:off x="2463580" y="402618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9" name="Line 73"/>
          <p:cNvSpPr>
            <a:spLocks noChangeShapeType="1"/>
          </p:cNvSpPr>
          <p:nvPr/>
        </p:nvSpPr>
        <p:spPr bwMode="auto">
          <a:xfrm>
            <a:off x="2463580" y="394045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0" name="Line 73"/>
          <p:cNvSpPr>
            <a:spLocks noChangeShapeType="1"/>
          </p:cNvSpPr>
          <p:nvPr/>
        </p:nvSpPr>
        <p:spPr bwMode="auto">
          <a:xfrm>
            <a:off x="2354906" y="336260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1" name="Line 73"/>
          <p:cNvSpPr>
            <a:spLocks noChangeShapeType="1"/>
          </p:cNvSpPr>
          <p:nvPr/>
        </p:nvSpPr>
        <p:spPr bwMode="auto">
          <a:xfrm>
            <a:off x="2343051" y="3446745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2" name="Line 73"/>
          <p:cNvSpPr>
            <a:spLocks noChangeShapeType="1"/>
          </p:cNvSpPr>
          <p:nvPr/>
        </p:nvSpPr>
        <p:spPr bwMode="auto">
          <a:xfrm>
            <a:off x="2331195" y="3584857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3" name="Line 73"/>
          <p:cNvSpPr>
            <a:spLocks noChangeShapeType="1"/>
          </p:cNvSpPr>
          <p:nvPr/>
        </p:nvSpPr>
        <p:spPr bwMode="auto">
          <a:xfrm>
            <a:off x="2331195" y="351183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" name="Rectangle 96"/>
          <p:cNvSpPr>
            <a:spLocks noChangeArrowheads="1"/>
          </p:cNvSpPr>
          <p:nvPr/>
        </p:nvSpPr>
        <p:spPr bwMode="auto">
          <a:xfrm>
            <a:off x="2900250" y="4094445"/>
            <a:ext cx="84964" cy="68262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55" name="Rectangle 96"/>
          <p:cNvSpPr>
            <a:spLocks noChangeArrowheads="1"/>
          </p:cNvSpPr>
          <p:nvPr/>
        </p:nvSpPr>
        <p:spPr bwMode="auto">
          <a:xfrm>
            <a:off x="2696734" y="3989670"/>
            <a:ext cx="84962" cy="68262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56" name="Rectangle 96"/>
          <p:cNvSpPr>
            <a:spLocks noChangeArrowheads="1"/>
          </p:cNvSpPr>
          <p:nvPr/>
        </p:nvSpPr>
        <p:spPr bwMode="auto">
          <a:xfrm>
            <a:off x="2501121" y="3762657"/>
            <a:ext cx="84964" cy="68263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57" name="Rectangle 96"/>
          <p:cNvSpPr>
            <a:spLocks noChangeArrowheads="1"/>
          </p:cNvSpPr>
          <p:nvPr/>
        </p:nvSpPr>
        <p:spPr bwMode="auto">
          <a:xfrm>
            <a:off x="2362809" y="3384832"/>
            <a:ext cx="84964" cy="68263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58" name="Rectangle 96"/>
          <p:cNvSpPr>
            <a:spLocks noChangeArrowheads="1"/>
          </p:cNvSpPr>
          <p:nvPr/>
        </p:nvSpPr>
        <p:spPr bwMode="auto">
          <a:xfrm>
            <a:off x="2319340" y="2410107"/>
            <a:ext cx="84964" cy="68263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59" name="Rectangle 96"/>
          <p:cNvSpPr>
            <a:spLocks noChangeArrowheads="1"/>
          </p:cNvSpPr>
          <p:nvPr/>
        </p:nvSpPr>
        <p:spPr bwMode="auto">
          <a:xfrm>
            <a:off x="2287726" y="1906870"/>
            <a:ext cx="84964" cy="68262"/>
          </a:xfrm>
          <a:prstGeom prst="rect">
            <a:avLst/>
          </a:prstGeom>
          <a:solidFill>
            <a:srgbClr val="952D98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60" name="Freeform 157"/>
          <p:cNvSpPr>
            <a:spLocks/>
          </p:cNvSpPr>
          <p:nvPr/>
        </p:nvSpPr>
        <p:spPr bwMode="auto">
          <a:xfrm>
            <a:off x="2339099" y="1937032"/>
            <a:ext cx="4747795" cy="2371725"/>
          </a:xfrm>
          <a:custGeom>
            <a:avLst/>
            <a:gdLst>
              <a:gd name="T0" fmla="*/ 3814560 w 6658"/>
              <a:gd name="T1" fmla="*/ 2343264 h 10000"/>
              <a:gd name="T2" fmla="*/ 3171734 w 6658"/>
              <a:gd name="T3" fmla="*/ 2362238 h 10000"/>
              <a:gd name="T4" fmla="*/ 2533492 w 6658"/>
              <a:gd name="T5" fmla="*/ 2357495 h 10000"/>
              <a:gd name="T6" fmla="*/ 1929051 w 6658"/>
              <a:gd name="T7" fmla="*/ 2371725 h 10000"/>
              <a:gd name="T8" fmla="*/ 1285652 w 6658"/>
              <a:gd name="T9" fmla="*/ 2352751 h 10000"/>
              <a:gd name="T10" fmla="*/ 952781 w 6658"/>
              <a:gd name="T11" fmla="*/ 2348008 h 10000"/>
              <a:gd name="T12" fmla="*/ 638243 w 6658"/>
              <a:gd name="T13" fmla="*/ 2290849 h 10000"/>
              <a:gd name="T14" fmla="*/ 476104 w 6658"/>
              <a:gd name="T15" fmla="*/ 2233691 h 10000"/>
              <a:gd name="T16" fmla="*/ 328861 w 6658"/>
              <a:gd name="T17" fmla="*/ 2124117 h 10000"/>
              <a:gd name="T18" fmla="*/ 171306 w 6658"/>
              <a:gd name="T19" fmla="*/ 1876509 h 10000"/>
              <a:gd name="T20" fmla="*/ 52137 w 6658"/>
              <a:gd name="T21" fmla="*/ 1552531 h 10000"/>
              <a:gd name="T22" fmla="*/ 24063 w 6658"/>
              <a:gd name="T23" fmla="*/ 476242 h 10000"/>
              <a:gd name="T24" fmla="*/ 0 w 6658"/>
              <a:gd name="T25" fmla="*/ 0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658" h="10000">
                <a:moveTo>
                  <a:pt x="6658" y="9880"/>
                </a:moveTo>
                <a:lnTo>
                  <a:pt x="5536" y="9960"/>
                </a:lnTo>
                <a:lnTo>
                  <a:pt x="4422" y="9940"/>
                </a:lnTo>
                <a:lnTo>
                  <a:pt x="3367" y="10000"/>
                </a:lnTo>
                <a:lnTo>
                  <a:pt x="2244" y="9920"/>
                </a:lnTo>
                <a:lnTo>
                  <a:pt x="1663" y="9900"/>
                </a:lnTo>
                <a:lnTo>
                  <a:pt x="1114" y="9659"/>
                </a:lnTo>
                <a:lnTo>
                  <a:pt x="831" y="9418"/>
                </a:lnTo>
                <a:lnTo>
                  <a:pt x="574" y="8956"/>
                </a:lnTo>
                <a:cubicBezTo>
                  <a:pt x="482" y="8608"/>
                  <a:pt x="391" y="8260"/>
                  <a:pt x="299" y="7912"/>
                </a:cubicBezTo>
                <a:cubicBezTo>
                  <a:pt x="230" y="7457"/>
                  <a:pt x="160" y="7001"/>
                  <a:pt x="91" y="6546"/>
                </a:cubicBezTo>
                <a:cubicBezTo>
                  <a:pt x="75" y="5033"/>
                  <a:pt x="58" y="3521"/>
                  <a:pt x="42" y="2008"/>
                </a:cubicBezTo>
                <a:cubicBezTo>
                  <a:pt x="28" y="1339"/>
                  <a:pt x="14" y="669"/>
                  <a:pt x="0" y="0"/>
                </a:cubicBezTo>
              </a:path>
            </a:pathLst>
          </a:custGeom>
          <a:noFill/>
          <a:ln w="25400" cap="flat" cmpd="sng">
            <a:solidFill>
              <a:srgbClr val="00B0F0"/>
            </a:solidFill>
            <a:prstDash val="sys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61" name="Oval 97"/>
          <p:cNvSpPr>
            <a:spLocks noChangeArrowheads="1"/>
          </p:cNvSpPr>
          <p:nvPr/>
        </p:nvSpPr>
        <p:spPr bwMode="auto">
          <a:xfrm>
            <a:off x="7035774" y="4245257"/>
            <a:ext cx="86939" cy="68263"/>
          </a:xfrm>
          <a:prstGeom prst="ellipse">
            <a:avLst/>
          </a:prstGeom>
          <a:solidFill>
            <a:srgbClr val="952D98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62" name="Oval 97"/>
          <p:cNvSpPr>
            <a:spLocks noChangeArrowheads="1"/>
          </p:cNvSpPr>
          <p:nvPr/>
        </p:nvSpPr>
        <p:spPr bwMode="auto">
          <a:xfrm>
            <a:off x="6243444" y="4256370"/>
            <a:ext cx="86939" cy="68262"/>
          </a:xfrm>
          <a:prstGeom prst="ellipse">
            <a:avLst/>
          </a:prstGeom>
          <a:solidFill>
            <a:srgbClr val="952D98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63" name="Line 62"/>
          <p:cNvSpPr>
            <a:spLocks noChangeShapeType="1"/>
          </p:cNvSpPr>
          <p:nvPr/>
        </p:nvSpPr>
        <p:spPr bwMode="auto">
          <a:xfrm>
            <a:off x="7021942" y="433733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64" name="Line 62"/>
          <p:cNvSpPr>
            <a:spLocks noChangeShapeType="1"/>
          </p:cNvSpPr>
          <p:nvPr/>
        </p:nvSpPr>
        <p:spPr bwMode="auto">
          <a:xfrm>
            <a:off x="7021942" y="4242082"/>
            <a:ext cx="10669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65" name="Oval 97"/>
          <p:cNvSpPr>
            <a:spLocks noChangeArrowheads="1"/>
          </p:cNvSpPr>
          <p:nvPr/>
        </p:nvSpPr>
        <p:spPr bwMode="auto">
          <a:xfrm>
            <a:off x="5460994" y="4251607"/>
            <a:ext cx="86939" cy="68263"/>
          </a:xfrm>
          <a:prstGeom prst="ellipse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66" name="Oval 97"/>
          <p:cNvSpPr>
            <a:spLocks noChangeArrowheads="1"/>
          </p:cNvSpPr>
          <p:nvPr/>
        </p:nvSpPr>
        <p:spPr bwMode="auto">
          <a:xfrm>
            <a:off x="4680521" y="4264307"/>
            <a:ext cx="86939" cy="68263"/>
          </a:xfrm>
          <a:prstGeom prst="ellipse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67" name="Oval 97"/>
          <p:cNvSpPr>
            <a:spLocks noChangeArrowheads="1"/>
          </p:cNvSpPr>
          <p:nvPr/>
        </p:nvSpPr>
        <p:spPr bwMode="auto">
          <a:xfrm>
            <a:off x="3884240" y="4253195"/>
            <a:ext cx="86939" cy="68262"/>
          </a:xfrm>
          <a:prstGeom prst="ellipse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68" name="Oval 97"/>
          <p:cNvSpPr>
            <a:spLocks noChangeArrowheads="1"/>
          </p:cNvSpPr>
          <p:nvPr/>
        </p:nvSpPr>
        <p:spPr bwMode="auto">
          <a:xfrm>
            <a:off x="3485111" y="4237320"/>
            <a:ext cx="86939" cy="68262"/>
          </a:xfrm>
          <a:prstGeom prst="ellipse">
            <a:avLst/>
          </a:prstGeom>
          <a:solidFill>
            <a:srgbClr val="952D98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69" name="Oval 97"/>
          <p:cNvSpPr>
            <a:spLocks noChangeArrowheads="1"/>
          </p:cNvSpPr>
          <p:nvPr/>
        </p:nvSpPr>
        <p:spPr bwMode="auto">
          <a:xfrm>
            <a:off x="3085983" y="4180170"/>
            <a:ext cx="86939" cy="68262"/>
          </a:xfrm>
          <a:prstGeom prst="ellipse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70" name="Oval 97"/>
          <p:cNvSpPr>
            <a:spLocks noChangeArrowheads="1"/>
          </p:cNvSpPr>
          <p:nvPr/>
        </p:nvSpPr>
        <p:spPr bwMode="auto">
          <a:xfrm>
            <a:off x="2884443" y="4127782"/>
            <a:ext cx="86939" cy="68263"/>
          </a:xfrm>
          <a:prstGeom prst="ellipse">
            <a:avLst/>
          </a:prstGeom>
          <a:solidFill>
            <a:srgbClr val="952D98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71" name="Oval 97"/>
          <p:cNvSpPr>
            <a:spLocks noChangeArrowheads="1"/>
          </p:cNvSpPr>
          <p:nvPr/>
        </p:nvSpPr>
        <p:spPr bwMode="auto">
          <a:xfrm>
            <a:off x="2696734" y="4029357"/>
            <a:ext cx="86939" cy="68263"/>
          </a:xfrm>
          <a:prstGeom prst="ellipse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72" name="Oval 97"/>
          <p:cNvSpPr>
            <a:spLocks noChangeArrowheads="1"/>
          </p:cNvSpPr>
          <p:nvPr/>
        </p:nvSpPr>
        <p:spPr bwMode="auto">
          <a:xfrm>
            <a:off x="2495194" y="3818220"/>
            <a:ext cx="86939" cy="68262"/>
          </a:xfrm>
          <a:prstGeom prst="ellipse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73" name="Oval 97"/>
          <p:cNvSpPr>
            <a:spLocks noChangeArrowheads="1"/>
          </p:cNvSpPr>
          <p:nvPr/>
        </p:nvSpPr>
        <p:spPr bwMode="auto">
          <a:xfrm>
            <a:off x="2352931" y="3461032"/>
            <a:ext cx="86939" cy="68263"/>
          </a:xfrm>
          <a:prstGeom prst="ellipse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74" name="Oval 97"/>
          <p:cNvSpPr>
            <a:spLocks noChangeArrowheads="1"/>
          </p:cNvSpPr>
          <p:nvPr/>
        </p:nvSpPr>
        <p:spPr bwMode="auto">
          <a:xfrm>
            <a:off x="2321317" y="2394232"/>
            <a:ext cx="86939" cy="68263"/>
          </a:xfrm>
          <a:prstGeom prst="ellipse">
            <a:avLst/>
          </a:prstGeom>
          <a:solidFill>
            <a:srgbClr val="952D98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sp>
        <p:nvSpPr>
          <p:cNvPr id="375" name="Oval 97"/>
          <p:cNvSpPr>
            <a:spLocks noChangeArrowheads="1"/>
          </p:cNvSpPr>
          <p:nvPr/>
        </p:nvSpPr>
        <p:spPr bwMode="auto">
          <a:xfrm>
            <a:off x="2315388" y="1908457"/>
            <a:ext cx="86939" cy="68263"/>
          </a:xfrm>
          <a:prstGeom prst="ellipse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sz="1200" dirty="0"/>
          </a:p>
        </p:txBody>
      </p:sp>
      <p:grpSp>
        <p:nvGrpSpPr>
          <p:cNvPr id="3" name="Group 404"/>
          <p:cNvGrpSpPr/>
          <p:nvPr/>
        </p:nvGrpSpPr>
        <p:grpSpPr>
          <a:xfrm>
            <a:off x="2311437" y="1941795"/>
            <a:ext cx="4807324" cy="2433637"/>
            <a:chOff x="2114667" y="2173288"/>
            <a:chExt cx="4807324" cy="2433637"/>
          </a:xfrm>
        </p:grpSpPr>
        <p:sp>
          <p:nvSpPr>
            <p:cNvPr id="390" name="Freeform 189"/>
            <p:cNvSpPr>
              <a:spLocks/>
            </p:cNvSpPr>
            <p:nvPr/>
          </p:nvSpPr>
          <p:spPr bwMode="auto">
            <a:xfrm>
              <a:off x="2130474" y="2173288"/>
              <a:ext cx="4754041" cy="2395537"/>
            </a:xfrm>
            <a:custGeom>
              <a:avLst/>
              <a:gdLst>
                <a:gd name="T0" fmla="*/ 3819578 w 6689"/>
                <a:gd name="T1" fmla="*/ 2343075 h 10000"/>
                <a:gd name="T2" fmla="*/ 3172037 w 6689"/>
                <a:gd name="T3" fmla="*/ 2390746 h 10000"/>
                <a:gd name="T4" fmla="*/ 2523925 w 6689"/>
                <a:gd name="T5" fmla="*/ 2367030 h 10000"/>
                <a:gd name="T6" fmla="*/ 1888947 w 6689"/>
                <a:gd name="T7" fmla="*/ 2395537 h 10000"/>
                <a:gd name="T8" fmla="*/ 1257395 w 6689"/>
                <a:gd name="T9" fmla="*/ 2395537 h 10000"/>
                <a:gd name="T10" fmla="*/ 923916 w 6689"/>
                <a:gd name="T11" fmla="*/ 2381164 h 10000"/>
                <a:gd name="T12" fmla="*/ 628697 w 6689"/>
                <a:gd name="T13" fmla="*/ 2347866 h 10000"/>
                <a:gd name="T14" fmla="*/ 457390 w 6689"/>
                <a:gd name="T15" fmla="*/ 2328941 h 10000"/>
                <a:gd name="T16" fmla="*/ 299788 w 6689"/>
                <a:gd name="T17" fmla="*/ 2243181 h 10000"/>
                <a:gd name="T18" fmla="*/ 147895 w 6689"/>
                <a:gd name="T19" fmla="*/ 2047945 h 10000"/>
                <a:gd name="T20" fmla="*/ 47395 w 6689"/>
                <a:gd name="T21" fmla="*/ 1609801 h 10000"/>
                <a:gd name="T22" fmla="*/ 33119 w 6689"/>
                <a:gd name="T23" fmla="*/ 481024 h 10000"/>
                <a:gd name="T24" fmla="*/ 0 w 6689"/>
                <a:gd name="T25" fmla="*/ 0 h 100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89" h="10000">
                  <a:moveTo>
                    <a:pt x="6689" y="9781"/>
                  </a:moveTo>
                  <a:lnTo>
                    <a:pt x="5555" y="9980"/>
                  </a:lnTo>
                  <a:lnTo>
                    <a:pt x="4420" y="9881"/>
                  </a:lnTo>
                  <a:lnTo>
                    <a:pt x="3308" y="10000"/>
                  </a:lnTo>
                  <a:lnTo>
                    <a:pt x="2202" y="10000"/>
                  </a:lnTo>
                  <a:lnTo>
                    <a:pt x="1618" y="9940"/>
                  </a:lnTo>
                  <a:lnTo>
                    <a:pt x="1101" y="9801"/>
                  </a:lnTo>
                  <a:lnTo>
                    <a:pt x="801" y="9722"/>
                  </a:lnTo>
                  <a:lnTo>
                    <a:pt x="525" y="9364"/>
                  </a:lnTo>
                  <a:lnTo>
                    <a:pt x="259" y="8549"/>
                  </a:lnTo>
                  <a:cubicBezTo>
                    <a:pt x="200" y="7939"/>
                    <a:pt x="142" y="7330"/>
                    <a:pt x="83" y="6720"/>
                  </a:cubicBezTo>
                  <a:cubicBezTo>
                    <a:pt x="75" y="5149"/>
                    <a:pt x="66" y="3579"/>
                    <a:pt x="58" y="2008"/>
                  </a:cubicBezTo>
                  <a:cubicBezTo>
                    <a:pt x="39" y="1339"/>
                    <a:pt x="19" y="669"/>
                    <a:pt x="0" y="0"/>
                  </a:cubicBezTo>
                </a:path>
              </a:pathLst>
            </a:custGeom>
            <a:noFill/>
            <a:ln w="25400" cap="flat" cmpd="sng">
              <a:solidFill>
                <a:schemeClr val="bg1"/>
              </a:solidFill>
              <a:prstDash val="sysDash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1" name="Oval 97"/>
            <p:cNvSpPr>
              <a:spLocks noChangeArrowheads="1"/>
            </p:cNvSpPr>
            <p:nvPr/>
          </p:nvSpPr>
          <p:spPr bwMode="auto">
            <a:xfrm>
              <a:off x="6835052" y="4492625"/>
              <a:ext cx="86939" cy="68263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92" name="Oval 97"/>
            <p:cNvSpPr>
              <a:spLocks noChangeArrowheads="1"/>
            </p:cNvSpPr>
            <p:nvPr/>
          </p:nvSpPr>
          <p:spPr bwMode="auto">
            <a:xfrm>
              <a:off x="6038771" y="4535488"/>
              <a:ext cx="86939" cy="68262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93" name="Oval 97"/>
            <p:cNvSpPr>
              <a:spLocks noChangeArrowheads="1"/>
            </p:cNvSpPr>
            <p:nvPr/>
          </p:nvSpPr>
          <p:spPr bwMode="auto">
            <a:xfrm>
              <a:off x="5222731" y="4502150"/>
              <a:ext cx="86939" cy="68263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94" name="Oval 97"/>
            <p:cNvSpPr>
              <a:spLocks noChangeArrowheads="1"/>
            </p:cNvSpPr>
            <p:nvPr/>
          </p:nvSpPr>
          <p:spPr bwMode="auto">
            <a:xfrm>
              <a:off x="4442257" y="4538663"/>
              <a:ext cx="86939" cy="68262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95" name="Oval 97"/>
            <p:cNvSpPr>
              <a:spLocks noChangeArrowheads="1"/>
            </p:cNvSpPr>
            <p:nvPr/>
          </p:nvSpPr>
          <p:spPr bwMode="auto">
            <a:xfrm>
              <a:off x="3642025" y="4535488"/>
              <a:ext cx="86939" cy="68262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96" name="Oval 97"/>
            <p:cNvSpPr>
              <a:spLocks noChangeArrowheads="1"/>
            </p:cNvSpPr>
            <p:nvPr/>
          </p:nvSpPr>
          <p:spPr bwMode="auto">
            <a:xfrm>
              <a:off x="3250800" y="4519613"/>
              <a:ext cx="86939" cy="68262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97" name="Oval 97"/>
            <p:cNvSpPr>
              <a:spLocks noChangeArrowheads="1"/>
            </p:cNvSpPr>
            <p:nvPr/>
          </p:nvSpPr>
          <p:spPr bwMode="auto">
            <a:xfrm>
              <a:off x="2869454" y="4487863"/>
              <a:ext cx="86939" cy="68262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98" name="Oval 97"/>
            <p:cNvSpPr>
              <a:spLocks noChangeArrowheads="1"/>
            </p:cNvSpPr>
            <p:nvPr/>
          </p:nvSpPr>
          <p:spPr bwMode="auto">
            <a:xfrm>
              <a:off x="2654083" y="4457700"/>
              <a:ext cx="86939" cy="68263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99" name="Oval 97"/>
            <p:cNvSpPr>
              <a:spLocks noChangeArrowheads="1"/>
            </p:cNvSpPr>
            <p:nvPr/>
          </p:nvSpPr>
          <p:spPr bwMode="auto">
            <a:xfrm>
              <a:off x="2460447" y="4381500"/>
              <a:ext cx="86939" cy="68263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400" name="Oval 97"/>
            <p:cNvSpPr>
              <a:spLocks noChangeArrowheads="1"/>
            </p:cNvSpPr>
            <p:nvPr/>
          </p:nvSpPr>
          <p:spPr bwMode="auto">
            <a:xfrm>
              <a:off x="2268785" y="4181475"/>
              <a:ext cx="86939" cy="68263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401" name="Oval 97"/>
            <p:cNvSpPr>
              <a:spLocks noChangeArrowheads="1"/>
            </p:cNvSpPr>
            <p:nvPr/>
          </p:nvSpPr>
          <p:spPr bwMode="auto">
            <a:xfrm>
              <a:off x="2144305" y="3740150"/>
              <a:ext cx="86939" cy="68263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402" name="Oval 97"/>
            <p:cNvSpPr>
              <a:spLocks noChangeArrowheads="1"/>
            </p:cNvSpPr>
            <p:nvPr/>
          </p:nvSpPr>
          <p:spPr bwMode="auto">
            <a:xfrm>
              <a:off x="2114667" y="2606675"/>
              <a:ext cx="86939" cy="68263"/>
            </a:xfrm>
            <a:prstGeom prst="ellipse">
              <a:avLst/>
            </a:prstGeom>
            <a:solidFill>
              <a:srgbClr val="E37222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</p:grpSp>
      <p:grpSp>
        <p:nvGrpSpPr>
          <p:cNvPr id="4" name="Group 403"/>
          <p:cNvGrpSpPr/>
          <p:nvPr/>
        </p:nvGrpSpPr>
        <p:grpSpPr>
          <a:xfrm>
            <a:off x="2291678" y="1910045"/>
            <a:ext cx="4831035" cy="2408237"/>
            <a:chOff x="2094908" y="2141538"/>
            <a:chExt cx="4831035" cy="2408237"/>
          </a:xfrm>
        </p:grpSpPr>
        <p:sp>
          <p:nvSpPr>
            <p:cNvPr id="376" name="Freeform 174"/>
            <p:cNvSpPr>
              <a:spLocks/>
            </p:cNvSpPr>
            <p:nvPr/>
          </p:nvSpPr>
          <p:spPr bwMode="auto">
            <a:xfrm>
              <a:off x="2106763" y="2163763"/>
              <a:ext cx="4783940" cy="2338387"/>
            </a:xfrm>
            <a:custGeom>
              <a:avLst/>
              <a:gdLst>
                <a:gd name="T0" fmla="*/ 3843600 w 6692"/>
                <a:gd name="T1" fmla="*/ 2290684 h 10000"/>
                <a:gd name="T2" fmla="*/ 3195725 w 6692"/>
                <a:gd name="T3" fmla="*/ 2338387 h 10000"/>
                <a:gd name="T4" fmla="*/ 2570250 w 6692"/>
                <a:gd name="T5" fmla="*/ 2265429 h 10000"/>
                <a:gd name="T6" fmla="*/ 1936733 w 6692"/>
                <a:gd name="T7" fmla="*/ 2324123 h 10000"/>
                <a:gd name="T8" fmla="*/ 1298622 w 6692"/>
                <a:gd name="T9" fmla="*/ 2328800 h 10000"/>
                <a:gd name="T10" fmla="*/ 984449 w 6692"/>
                <a:gd name="T11" fmla="*/ 2327163 h 10000"/>
                <a:gd name="T12" fmla="*/ 650747 w 6692"/>
                <a:gd name="T13" fmla="*/ 2314535 h 10000"/>
                <a:gd name="T14" fmla="*/ 503137 w 6692"/>
                <a:gd name="T15" fmla="*/ 2257479 h 10000"/>
                <a:gd name="T16" fmla="*/ 338297 w 6692"/>
                <a:gd name="T17" fmla="*/ 2174934 h 10000"/>
                <a:gd name="T18" fmla="*/ 176328 w 6692"/>
                <a:gd name="T19" fmla="*/ 1971728 h 10000"/>
                <a:gd name="T20" fmla="*/ 76390 w 6692"/>
                <a:gd name="T21" fmla="*/ 1552689 h 10000"/>
                <a:gd name="T22" fmla="*/ 41354 w 6692"/>
                <a:gd name="T23" fmla="*/ 495270 h 10000"/>
                <a:gd name="T24" fmla="*/ 0 w 6692"/>
                <a:gd name="T25" fmla="*/ 0 h 100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92" h="10000">
                  <a:moveTo>
                    <a:pt x="6692" y="9796"/>
                  </a:moveTo>
                  <a:lnTo>
                    <a:pt x="5564" y="10000"/>
                  </a:lnTo>
                  <a:lnTo>
                    <a:pt x="4475" y="9688"/>
                  </a:lnTo>
                  <a:lnTo>
                    <a:pt x="3372" y="9939"/>
                  </a:lnTo>
                  <a:lnTo>
                    <a:pt x="2261" y="9959"/>
                  </a:lnTo>
                  <a:lnTo>
                    <a:pt x="1714" y="9952"/>
                  </a:lnTo>
                  <a:lnTo>
                    <a:pt x="1133" y="9898"/>
                  </a:lnTo>
                  <a:lnTo>
                    <a:pt x="876" y="9654"/>
                  </a:lnTo>
                  <a:lnTo>
                    <a:pt x="589" y="9301"/>
                  </a:lnTo>
                  <a:lnTo>
                    <a:pt x="307" y="8432"/>
                  </a:lnTo>
                  <a:lnTo>
                    <a:pt x="133" y="6640"/>
                  </a:lnTo>
                  <a:cubicBezTo>
                    <a:pt x="113" y="5133"/>
                    <a:pt x="92" y="3625"/>
                    <a:pt x="72" y="2118"/>
                  </a:cubicBezTo>
                  <a:lnTo>
                    <a:pt x="0" y="0"/>
                  </a:lnTo>
                </a:path>
              </a:pathLst>
            </a:custGeom>
            <a:noFill/>
            <a:ln w="2540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77" name="Rectangle 96"/>
            <p:cNvSpPr>
              <a:spLocks noChangeArrowheads="1"/>
            </p:cNvSpPr>
            <p:nvPr/>
          </p:nvSpPr>
          <p:spPr bwMode="auto">
            <a:xfrm>
              <a:off x="6840979" y="4429125"/>
              <a:ext cx="84964" cy="6826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78" name="Rectangle 96"/>
            <p:cNvSpPr>
              <a:spLocks noChangeArrowheads="1"/>
            </p:cNvSpPr>
            <p:nvPr/>
          </p:nvSpPr>
          <p:spPr bwMode="auto">
            <a:xfrm>
              <a:off x="6046674" y="4481513"/>
              <a:ext cx="84964" cy="6826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79" name="Rectangle 96"/>
            <p:cNvSpPr>
              <a:spLocks noChangeArrowheads="1"/>
            </p:cNvSpPr>
            <p:nvPr/>
          </p:nvSpPr>
          <p:spPr bwMode="auto">
            <a:xfrm>
              <a:off x="5268176" y="4413250"/>
              <a:ext cx="84964" cy="6826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80" name="Rectangle 96"/>
            <p:cNvSpPr>
              <a:spLocks noChangeArrowheads="1"/>
            </p:cNvSpPr>
            <p:nvPr/>
          </p:nvSpPr>
          <p:spPr bwMode="auto">
            <a:xfrm>
              <a:off x="4471896" y="4451350"/>
              <a:ext cx="84962" cy="6826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81" name="Rectangle 96"/>
            <p:cNvSpPr>
              <a:spLocks noChangeArrowheads="1"/>
            </p:cNvSpPr>
            <p:nvPr/>
          </p:nvSpPr>
          <p:spPr bwMode="auto">
            <a:xfrm>
              <a:off x="3677591" y="4459288"/>
              <a:ext cx="84962" cy="6826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82" name="Rectangle 96"/>
            <p:cNvSpPr>
              <a:spLocks noChangeArrowheads="1"/>
            </p:cNvSpPr>
            <p:nvPr/>
          </p:nvSpPr>
          <p:spPr bwMode="auto">
            <a:xfrm>
              <a:off x="3282414" y="4464050"/>
              <a:ext cx="84962" cy="6826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83" name="Rectangle 96"/>
            <p:cNvSpPr>
              <a:spLocks noChangeArrowheads="1"/>
            </p:cNvSpPr>
            <p:nvPr/>
          </p:nvSpPr>
          <p:spPr bwMode="auto">
            <a:xfrm>
              <a:off x="2885261" y="4430713"/>
              <a:ext cx="84964" cy="6826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84" name="Rectangle 96"/>
            <p:cNvSpPr>
              <a:spLocks noChangeArrowheads="1"/>
            </p:cNvSpPr>
            <p:nvPr/>
          </p:nvSpPr>
          <p:spPr bwMode="auto">
            <a:xfrm>
              <a:off x="2677794" y="4368800"/>
              <a:ext cx="84962" cy="6826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85" name="Rectangle 96"/>
            <p:cNvSpPr>
              <a:spLocks noChangeArrowheads="1"/>
            </p:cNvSpPr>
            <p:nvPr/>
          </p:nvSpPr>
          <p:spPr bwMode="auto">
            <a:xfrm>
              <a:off x="2490084" y="4291013"/>
              <a:ext cx="84964" cy="6826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86" name="Rectangle 96"/>
            <p:cNvSpPr>
              <a:spLocks noChangeArrowheads="1"/>
            </p:cNvSpPr>
            <p:nvPr/>
          </p:nvSpPr>
          <p:spPr bwMode="auto">
            <a:xfrm>
              <a:off x="2280641" y="4092575"/>
              <a:ext cx="84964" cy="6826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87" name="Rectangle 96"/>
            <p:cNvSpPr>
              <a:spLocks noChangeArrowheads="1"/>
            </p:cNvSpPr>
            <p:nvPr/>
          </p:nvSpPr>
          <p:spPr bwMode="auto">
            <a:xfrm>
              <a:off x="2158136" y="3662363"/>
              <a:ext cx="84964" cy="6826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88" name="Rectangle 96"/>
            <p:cNvSpPr>
              <a:spLocks noChangeArrowheads="1"/>
            </p:cNvSpPr>
            <p:nvPr/>
          </p:nvSpPr>
          <p:spPr bwMode="auto">
            <a:xfrm>
              <a:off x="2116643" y="2614613"/>
              <a:ext cx="84962" cy="6826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  <p:sp>
          <p:nvSpPr>
            <p:cNvPr id="389" name="Rectangle 96"/>
            <p:cNvSpPr>
              <a:spLocks noChangeArrowheads="1"/>
            </p:cNvSpPr>
            <p:nvPr/>
          </p:nvSpPr>
          <p:spPr bwMode="auto">
            <a:xfrm>
              <a:off x="2094908" y="2141538"/>
              <a:ext cx="84964" cy="6826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r" eaLnBrk="0" hangingPunct="0"/>
              <a:endParaRPr lang="en-US" sz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4"/>
          <p:cNvGrpSpPr>
            <a:grpSpLocks/>
          </p:cNvGrpSpPr>
          <p:nvPr/>
        </p:nvGrpSpPr>
        <p:grpSpPr bwMode="auto">
          <a:xfrm>
            <a:off x="626115" y="1713817"/>
            <a:ext cx="8127333" cy="3997654"/>
            <a:chOff x="-279144" y="1466888"/>
            <a:chExt cx="9554887" cy="4662971"/>
          </a:xfrm>
        </p:grpSpPr>
        <p:grpSp>
          <p:nvGrpSpPr>
            <p:cNvPr id="3" name="Group 109"/>
            <p:cNvGrpSpPr>
              <a:grpSpLocks/>
            </p:cNvGrpSpPr>
            <p:nvPr/>
          </p:nvGrpSpPr>
          <p:grpSpPr bwMode="auto">
            <a:xfrm>
              <a:off x="-279144" y="1466888"/>
              <a:ext cx="9554887" cy="3891351"/>
              <a:chOff x="-279144" y="1511713"/>
              <a:chExt cx="9554887" cy="3891351"/>
            </a:xfrm>
          </p:grpSpPr>
          <p:graphicFrame>
            <p:nvGraphicFramePr>
              <p:cNvPr id="54" name="Object 2"/>
              <p:cNvGraphicFramePr>
                <a:graphicFrameLocks noChangeAspect="1"/>
              </p:cNvGraphicFramePr>
              <p:nvPr/>
            </p:nvGraphicFramePr>
            <p:xfrm>
              <a:off x="462940" y="1512542"/>
              <a:ext cx="8812803" cy="3877402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127009" name="TextBox 63"/>
              <p:cNvSpPr txBox="1">
                <a:spLocks noChangeArrowheads="1"/>
              </p:cNvSpPr>
              <p:nvPr/>
            </p:nvSpPr>
            <p:spPr bwMode="auto">
              <a:xfrm>
                <a:off x="-279144" y="1511713"/>
                <a:ext cx="840318" cy="358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0" hangingPunct="0"/>
                <a:r>
                  <a:rPr lang="en-GB" sz="1400" b="1" dirty="0">
                    <a:solidFill>
                      <a:schemeClr val="tx2"/>
                    </a:solidFill>
                  </a:rPr>
                  <a:t>100</a:t>
                </a:r>
                <a:endParaRPr lang="en-US" sz="1400" b="1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127010" name="TextBox 64"/>
              <p:cNvSpPr txBox="1">
                <a:spLocks noChangeArrowheads="1"/>
              </p:cNvSpPr>
              <p:nvPr/>
            </p:nvSpPr>
            <p:spPr bwMode="auto">
              <a:xfrm>
                <a:off x="-116718" y="2218809"/>
                <a:ext cx="677892" cy="358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0" hangingPunct="0"/>
                <a:r>
                  <a:rPr lang="en-GB" sz="1400" b="1" dirty="0">
                    <a:solidFill>
                      <a:schemeClr val="tx2"/>
                    </a:solidFill>
                  </a:rPr>
                  <a:t>80</a:t>
                </a:r>
                <a:endParaRPr lang="en-US" sz="1400" b="1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127011" name="TextBox 65"/>
              <p:cNvSpPr txBox="1">
                <a:spLocks noChangeArrowheads="1"/>
              </p:cNvSpPr>
              <p:nvPr/>
            </p:nvSpPr>
            <p:spPr bwMode="auto">
              <a:xfrm>
                <a:off x="-116718" y="2931023"/>
                <a:ext cx="677892" cy="358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0" hangingPunct="0"/>
                <a:r>
                  <a:rPr lang="en-GB" sz="1400" b="1" dirty="0">
                    <a:solidFill>
                      <a:schemeClr val="tx2"/>
                    </a:solidFill>
                  </a:rPr>
                  <a:t>60</a:t>
                </a:r>
                <a:endParaRPr lang="en-US" sz="1400" b="1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127012" name="TextBox 66"/>
              <p:cNvSpPr txBox="1">
                <a:spLocks noChangeArrowheads="1"/>
              </p:cNvSpPr>
              <p:nvPr/>
            </p:nvSpPr>
            <p:spPr bwMode="auto">
              <a:xfrm>
                <a:off x="-116718" y="3629297"/>
                <a:ext cx="677892" cy="358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0" hangingPunct="0"/>
                <a:r>
                  <a:rPr lang="en-GB" sz="1400" b="1" dirty="0">
                    <a:solidFill>
                      <a:schemeClr val="tx2"/>
                    </a:solidFill>
                  </a:rPr>
                  <a:t>40</a:t>
                </a:r>
                <a:endParaRPr lang="en-US" sz="1400" b="1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127013" name="TextBox 67"/>
              <p:cNvSpPr txBox="1">
                <a:spLocks noChangeArrowheads="1"/>
              </p:cNvSpPr>
              <p:nvPr/>
            </p:nvSpPr>
            <p:spPr bwMode="auto">
              <a:xfrm>
                <a:off x="-116718" y="4341375"/>
                <a:ext cx="677892" cy="358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0" hangingPunct="0"/>
                <a:r>
                  <a:rPr lang="en-GB" sz="1400" b="1" dirty="0">
                    <a:solidFill>
                      <a:schemeClr val="tx2"/>
                    </a:solidFill>
                  </a:rPr>
                  <a:t>20</a:t>
                </a:r>
                <a:endParaRPr lang="en-US" sz="1400" b="1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127014" name="TextBox 68"/>
              <p:cNvSpPr txBox="1">
                <a:spLocks noChangeArrowheads="1"/>
              </p:cNvSpPr>
              <p:nvPr/>
            </p:nvSpPr>
            <p:spPr bwMode="auto">
              <a:xfrm>
                <a:off x="45707" y="5044065"/>
                <a:ext cx="515467" cy="358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0" hangingPunct="0"/>
                <a:r>
                  <a:rPr lang="en-GB" sz="1400" b="1" dirty="0">
                    <a:solidFill>
                      <a:schemeClr val="tx2"/>
                    </a:solidFill>
                  </a:rPr>
                  <a:t>0</a:t>
                </a:r>
                <a:endParaRPr lang="en-US" sz="1400" b="1" dirty="0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126999" name="TextBox 99"/>
            <p:cNvSpPr txBox="1">
              <a:spLocks noChangeArrowheads="1"/>
            </p:cNvSpPr>
            <p:nvPr/>
          </p:nvSpPr>
          <p:spPr bwMode="auto">
            <a:xfrm>
              <a:off x="586086" y="5232362"/>
              <a:ext cx="831854" cy="897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100" b="1" dirty="0" smtClean="0">
                  <a:solidFill>
                    <a:schemeClr val="bg1"/>
                  </a:solidFill>
                </a:rPr>
                <a:t>TMC12/PR24 75 mg (n=77)</a:t>
              </a:r>
              <a:endParaRPr lang="en-US" sz="1100" b="1" dirty="0">
                <a:solidFill>
                  <a:schemeClr val="bg1"/>
                </a:solidFill>
              </a:endParaRPr>
            </a:p>
          </p:txBody>
        </p:sp>
        <p:sp>
          <p:nvSpPr>
            <p:cNvPr id="34" name="TextBox 99"/>
            <p:cNvSpPr txBox="1">
              <a:spLocks noChangeArrowheads="1"/>
            </p:cNvSpPr>
            <p:nvPr/>
          </p:nvSpPr>
          <p:spPr bwMode="auto">
            <a:xfrm>
              <a:off x="1365952" y="5232362"/>
              <a:ext cx="831854" cy="897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100" b="1" dirty="0" smtClean="0">
                  <a:solidFill>
                    <a:schemeClr val="bg1"/>
                  </a:solidFill>
                </a:rPr>
                <a:t>TMC24/PR24 75 mg (n=75)</a:t>
              </a:r>
            </a:p>
          </p:txBody>
        </p:sp>
        <p:sp>
          <p:nvSpPr>
            <p:cNvPr id="35" name="TextBox 99"/>
            <p:cNvSpPr txBox="1">
              <a:spLocks noChangeArrowheads="1"/>
            </p:cNvSpPr>
            <p:nvPr/>
          </p:nvSpPr>
          <p:spPr bwMode="auto">
            <a:xfrm>
              <a:off x="2158615" y="5232362"/>
              <a:ext cx="831854" cy="897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100" b="1" dirty="0" smtClean="0">
                  <a:solidFill>
                    <a:schemeClr val="bg1"/>
                  </a:solidFill>
                </a:rPr>
                <a:t>TMC12/PR24  150 mg (n=76)</a:t>
              </a:r>
            </a:p>
          </p:txBody>
        </p:sp>
        <p:sp>
          <p:nvSpPr>
            <p:cNvPr id="36" name="TextBox 99"/>
            <p:cNvSpPr txBox="1">
              <a:spLocks noChangeArrowheads="1"/>
            </p:cNvSpPr>
            <p:nvPr/>
          </p:nvSpPr>
          <p:spPr bwMode="auto">
            <a:xfrm>
              <a:off x="2925682" y="5232362"/>
              <a:ext cx="831854" cy="897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100" b="1" dirty="0" smtClean="0">
                  <a:solidFill>
                    <a:schemeClr val="bg1"/>
                  </a:solidFill>
                </a:rPr>
                <a:t>TMC24/PR24 150 mg (n=75)</a:t>
              </a:r>
            </a:p>
          </p:txBody>
        </p:sp>
        <p:sp>
          <p:nvSpPr>
            <p:cNvPr id="37" name="TextBox 99"/>
            <p:cNvSpPr txBox="1">
              <a:spLocks noChangeArrowheads="1"/>
            </p:cNvSpPr>
            <p:nvPr/>
          </p:nvSpPr>
          <p:spPr bwMode="auto">
            <a:xfrm>
              <a:off x="3692747" y="5232362"/>
              <a:ext cx="831854" cy="897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100" b="1" dirty="0" smtClean="0">
                  <a:solidFill>
                    <a:schemeClr val="bg1"/>
                  </a:solidFill>
                </a:rPr>
                <a:t>Pbo24/PR48 </a:t>
              </a:r>
              <a:br>
                <a:rPr lang="en-GB" sz="1100" b="1" dirty="0" smtClean="0">
                  <a:solidFill>
                    <a:schemeClr val="bg1"/>
                  </a:solidFill>
                </a:rPr>
              </a:br>
              <a:r>
                <a:rPr lang="en-GB" sz="1100" b="1" dirty="0" smtClean="0">
                  <a:solidFill>
                    <a:schemeClr val="bg1"/>
                  </a:solidFill>
                </a:rPr>
                <a:t/>
              </a:r>
              <a:br>
                <a:rPr lang="en-GB" sz="1100" b="1" dirty="0" smtClean="0">
                  <a:solidFill>
                    <a:schemeClr val="bg1"/>
                  </a:solidFill>
                </a:rPr>
              </a:br>
              <a:r>
                <a:rPr lang="en-GB" sz="1100" b="1" dirty="0" smtClean="0">
                  <a:solidFill>
                    <a:schemeClr val="bg1"/>
                  </a:solidFill>
                </a:rPr>
                <a:t>(n=75)</a:t>
              </a:r>
            </a:p>
          </p:txBody>
        </p:sp>
        <p:sp>
          <p:nvSpPr>
            <p:cNvPr id="38" name="TextBox 99"/>
            <p:cNvSpPr txBox="1">
              <a:spLocks noChangeArrowheads="1"/>
            </p:cNvSpPr>
            <p:nvPr/>
          </p:nvSpPr>
          <p:spPr bwMode="auto">
            <a:xfrm>
              <a:off x="5249276" y="5232362"/>
              <a:ext cx="831854" cy="897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100" b="1" dirty="0" smtClean="0">
                  <a:solidFill>
                    <a:schemeClr val="bg1"/>
                  </a:solidFill>
                </a:rPr>
                <a:t>TMC12/PR24 75 mg (n=78)</a:t>
              </a:r>
            </a:p>
          </p:txBody>
        </p:sp>
        <p:sp>
          <p:nvSpPr>
            <p:cNvPr id="47" name="TextBox 99"/>
            <p:cNvSpPr txBox="1">
              <a:spLocks noChangeArrowheads="1"/>
            </p:cNvSpPr>
            <p:nvPr/>
          </p:nvSpPr>
          <p:spPr bwMode="auto">
            <a:xfrm>
              <a:off x="6016343" y="5232362"/>
              <a:ext cx="831854" cy="897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100" b="1" dirty="0" smtClean="0">
                  <a:solidFill>
                    <a:schemeClr val="bg1"/>
                  </a:solidFill>
                </a:rPr>
                <a:t>TMC24/PR24 75 mg (n=73)</a:t>
              </a:r>
            </a:p>
          </p:txBody>
        </p:sp>
        <p:sp>
          <p:nvSpPr>
            <p:cNvPr id="48" name="TextBox 99"/>
            <p:cNvSpPr txBox="1">
              <a:spLocks noChangeArrowheads="1"/>
            </p:cNvSpPr>
            <p:nvPr/>
          </p:nvSpPr>
          <p:spPr bwMode="auto">
            <a:xfrm>
              <a:off x="6783411" y="5232362"/>
              <a:ext cx="831854" cy="897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100" b="1" dirty="0" smtClean="0">
                  <a:solidFill>
                    <a:schemeClr val="bg1"/>
                  </a:solidFill>
                </a:rPr>
                <a:t>TMC12/PR24  150 mg (n=77)</a:t>
              </a:r>
            </a:p>
          </p:txBody>
        </p:sp>
        <p:sp>
          <p:nvSpPr>
            <p:cNvPr id="49" name="TextBox 99"/>
            <p:cNvSpPr txBox="1">
              <a:spLocks noChangeArrowheads="1"/>
            </p:cNvSpPr>
            <p:nvPr/>
          </p:nvSpPr>
          <p:spPr bwMode="auto">
            <a:xfrm>
              <a:off x="7550478" y="5232362"/>
              <a:ext cx="831854" cy="897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100" b="1" dirty="0" smtClean="0">
                  <a:solidFill>
                    <a:schemeClr val="bg1"/>
                  </a:solidFill>
                </a:rPr>
                <a:t>TMC24/PR24 150 mg (n=77)</a:t>
              </a:r>
            </a:p>
          </p:txBody>
        </p:sp>
        <p:sp>
          <p:nvSpPr>
            <p:cNvPr id="50" name="TextBox 99"/>
            <p:cNvSpPr txBox="1">
              <a:spLocks noChangeArrowheads="1"/>
            </p:cNvSpPr>
            <p:nvPr/>
          </p:nvSpPr>
          <p:spPr bwMode="auto">
            <a:xfrm>
              <a:off x="8317543" y="5232361"/>
              <a:ext cx="831854" cy="897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100" b="1" dirty="0" smtClean="0">
                  <a:solidFill>
                    <a:schemeClr val="bg1"/>
                  </a:solidFill>
                </a:rPr>
                <a:t>Pbo24/PR48 </a:t>
              </a:r>
              <a:br>
                <a:rPr lang="en-GB" sz="1100" b="1" dirty="0" smtClean="0">
                  <a:solidFill>
                    <a:schemeClr val="bg1"/>
                  </a:solidFill>
                </a:rPr>
              </a:br>
              <a:r>
                <a:rPr lang="en-GB" sz="1100" b="1" dirty="0" smtClean="0">
                  <a:solidFill>
                    <a:schemeClr val="bg1"/>
                  </a:solidFill>
                </a:rPr>
                <a:t/>
              </a:r>
              <a:br>
                <a:rPr lang="en-GB" sz="1100" b="1" dirty="0" smtClean="0">
                  <a:solidFill>
                    <a:schemeClr val="bg1"/>
                  </a:solidFill>
                </a:rPr>
              </a:br>
              <a:r>
                <a:rPr lang="en-GB" sz="1100" b="1" dirty="0" smtClean="0">
                  <a:solidFill>
                    <a:schemeClr val="bg1"/>
                  </a:solidFill>
                </a:rPr>
                <a:t>(n=74)</a:t>
              </a:r>
            </a:p>
          </p:txBody>
        </p:sp>
      </p:grpSp>
      <p:sp>
        <p:nvSpPr>
          <p:cNvPr id="126981" name="Rectangle 110"/>
          <p:cNvSpPr>
            <a:spLocks noChangeArrowheads="1"/>
          </p:cNvSpPr>
          <p:nvPr/>
        </p:nvSpPr>
        <p:spPr bwMode="auto">
          <a:xfrm>
            <a:off x="1907729" y="5967414"/>
            <a:ext cx="215900" cy="125412"/>
          </a:xfrm>
          <a:prstGeom prst="rect">
            <a:avLst/>
          </a:prstGeom>
          <a:solidFill>
            <a:srgbClr val="002776"/>
          </a:solidFill>
          <a:ln w="9525" algn="ctr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b="1" dirty="0"/>
          </a:p>
        </p:txBody>
      </p:sp>
      <p:sp>
        <p:nvSpPr>
          <p:cNvPr id="126982" name="Rectangle 111"/>
          <p:cNvSpPr>
            <a:spLocks noChangeArrowheads="1"/>
          </p:cNvSpPr>
          <p:nvPr/>
        </p:nvSpPr>
        <p:spPr bwMode="auto">
          <a:xfrm>
            <a:off x="4627790" y="5967414"/>
            <a:ext cx="215900" cy="125412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b="1" dirty="0"/>
          </a:p>
        </p:txBody>
      </p:sp>
      <p:sp>
        <p:nvSpPr>
          <p:cNvPr id="126983" name="Rectangle 112"/>
          <p:cNvSpPr>
            <a:spLocks noChangeArrowheads="1"/>
          </p:cNvSpPr>
          <p:nvPr/>
        </p:nvSpPr>
        <p:spPr bwMode="auto">
          <a:xfrm>
            <a:off x="7131494" y="5952900"/>
            <a:ext cx="215900" cy="125412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b="1" dirty="0"/>
          </a:p>
        </p:txBody>
      </p:sp>
      <p:sp>
        <p:nvSpPr>
          <p:cNvPr id="126984" name="TextBox 113"/>
          <p:cNvSpPr txBox="1">
            <a:spLocks noChangeArrowheads="1"/>
          </p:cNvSpPr>
          <p:nvPr/>
        </p:nvSpPr>
        <p:spPr bwMode="auto">
          <a:xfrm>
            <a:off x="2013858" y="5858557"/>
            <a:ext cx="25325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GB" sz="1600" b="1" dirty="0">
                <a:solidFill>
                  <a:schemeClr val="tx2"/>
                </a:solidFill>
              </a:rPr>
              <a:t>&lt;25 IU/mL undetectable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126985" name="TextBox 115"/>
          <p:cNvSpPr txBox="1">
            <a:spLocks noChangeArrowheads="1"/>
          </p:cNvSpPr>
          <p:nvPr/>
        </p:nvSpPr>
        <p:spPr bwMode="auto">
          <a:xfrm>
            <a:off x="4762500" y="5858557"/>
            <a:ext cx="22696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GB" sz="1600" b="1" dirty="0">
                <a:solidFill>
                  <a:schemeClr val="tx2"/>
                </a:solidFill>
              </a:rPr>
              <a:t>&lt;25 </a:t>
            </a:r>
            <a:r>
              <a:rPr lang="en-GB" sz="1600" b="1" dirty="0" smtClean="0">
                <a:solidFill>
                  <a:schemeClr val="tx2"/>
                </a:solidFill>
              </a:rPr>
              <a:t>IU/</a:t>
            </a:r>
            <a:r>
              <a:rPr lang="en-GB" sz="1600" b="1" dirty="0" err="1" smtClean="0">
                <a:solidFill>
                  <a:schemeClr val="tx2"/>
                </a:solidFill>
              </a:rPr>
              <a:t>mL</a:t>
            </a:r>
            <a:r>
              <a:rPr lang="en-GB" sz="1600" b="1" dirty="0" smtClean="0">
                <a:solidFill>
                  <a:schemeClr val="tx2"/>
                </a:solidFill>
              </a:rPr>
              <a:t> </a:t>
            </a:r>
            <a:r>
              <a:rPr lang="en-GB" sz="1600" b="1" dirty="0">
                <a:solidFill>
                  <a:schemeClr val="tx2"/>
                </a:solidFill>
              </a:rPr>
              <a:t>detectable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126986" name="TextBox 116"/>
          <p:cNvSpPr txBox="1">
            <a:spLocks noChangeArrowheads="1"/>
          </p:cNvSpPr>
          <p:nvPr/>
        </p:nvSpPr>
        <p:spPr bwMode="auto">
          <a:xfrm>
            <a:off x="7380515" y="5842228"/>
            <a:ext cx="11647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GB" sz="1600" b="1" dirty="0">
                <a:solidFill>
                  <a:schemeClr val="tx2"/>
                </a:solidFill>
              </a:rPr>
              <a:t>&gt;25 IU/mL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126987" name="Text Box 3"/>
          <p:cNvSpPr txBox="1">
            <a:spLocks noChangeArrowheads="1"/>
          </p:cNvSpPr>
          <p:nvPr/>
        </p:nvSpPr>
        <p:spPr bwMode="auto">
          <a:xfrm>
            <a:off x="1390650" y="1258207"/>
            <a:ext cx="3276599" cy="40011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b="1" dirty="0">
                <a:solidFill>
                  <a:schemeClr val="bg1"/>
                </a:solidFill>
              </a:rPr>
              <a:t>Week 4</a:t>
            </a:r>
          </a:p>
        </p:txBody>
      </p:sp>
      <p:sp>
        <p:nvSpPr>
          <p:cNvPr id="126988" name="Text Box 3"/>
          <p:cNvSpPr txBox="1">
            <a:spLocks noChangeArrowheads="1"/>
          </p:cNvSpPr>
          <p:nvPr/>
        </p:nvSpPr>
        <p:spPr bwMode="auto">
          <a:xfrm>
            <a:off x="5324475" y="1256619"/>
            <a:ext cx="3257550" cy="40011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b="1" dirty="0">
                <a:solidFill>
                  <a:schemeClr val="bg1"/>
                </a:solidFill>
              </a:rPr>
              <a:t>Week 12 </a:t>
            </a:r>
          </a:p>
        </p:txBody>
      </p:sp>
      <p:sp>
        <p:nvSpPr>
          <p:cNvPr id="39" name="TextBox 36"/>
          <p:cNvSpPr txBox="1">
            <a:spLocks noChangeArrowheads="1"/>
          </p:cNvSpPr>
          <p:nvPr/>
        </p:nvSpPr>
        <p:spPr bwMode="auto">
          <a:xfrm rot="16200000">
            <a:off x="-834820" y="3109789"/>
            <a:ext cx="291958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600" b="1" dirty="0" smtClean="0">
                <a:solidFill>
                  <a:schemeClr val="tx2"/>
                </a:solidFill>
              </a:rPr>
              <a:t>Proportion of patients (%)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31372" y="5877431"/>
            <a:ext cx="1186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HCV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</a:rPr>
              <a:t>RNA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1" name="TextBox 21"/>
          <p:cNvSpPr txBox="1">
            <a:spLocks noChangeArrowheads="1"/>
          </p:cNvSpPr>
          <p:nvPr/>
        </p:nvSpPr>
        <p:spPr bwMode="auto">
          <a:xfrm>
            <a:off x="-10886" y="6460446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000" dirty="0" smtClean="0">
                <a:solidFill>
                  <a:schemeClr val="tx2"/>
                </a:solidFill>
              </a:rPr>
              <a:t>***TMC435 vs placebo: p≤0.001; </a:t>
            </a:r>
            <a:r>
              <a:rPr lang="en-GB" sz="1000" dirty="0" smtClean="0">
                <a:solidFill>
                  <a:schemeClr val="tx2"/>
                </a:solidFill>
              </a:rPr>
              <a:t>TMC12/PR24</a:t>
            </a:r>
            <a:r>
              <a:rPr lang="en-GB" sz="1000" dirty="0">
                <a:solidFill>
                  <a:schemeClr val="tx2"/>
                </a:solidFill>
              </a:rPr>
              <a:t>, TMC435 for 12 weeks in addition to </a:t>
            </a:r>
            <a:r>
              <a:rPr lang="en-GB" sz="1000" dirty="0" smtClean="0">
                <a:solidFill>
                  <a:schemeClr val="tx2"/>
                </a:solidFill>
              </a:rPr>
              <a:t>Peg/RBV </a:t>
            </a:r>
            <a:r>
              <a:rPr lang="en-GB" sz="1000" dirty="0">
                <a:solidFill>
                  <a:schemeClr val="tx2"/>
                </a:solidFill>
              </a:rPr>
              <a:t>for 24 </a:t>
            </a:r>
            <a:r>
              <a:rPr lang="en-GB" sz="1000" dirty="0" smtClean="0">
                <a:solidFill>
                  <a:schemeClr val="tx2"/>
                </a:solidFill>
              </a:rPr>
              <a:t>weeks</a:t>
            </a:r>
            <a:r>
              <a:rPr lang="en-GB" sz="1000" dirty="0">
                <a:solidFill>
                  <a:schemeClr val="tx2"/>
                </a:solidFill>
              </a:rPr>
              <a:t>; </a:t>
            </a:r>
            <a:r>
              <a:rPr lang="en-GB" sz="1000" dirty="0" smtClean="0">
                <a:solidFill>
                  <a:schemeClr val="tx2"/>
                </a:solidFill>
              </a:rPr>
              <a:t>TMC24/PR24, TMC435 for 24 </a:t>
            </a:r>
            <a:r>
              <a:rPr lang="en-GB" sz="1000" dirty="0">
                <a:solidFill>
                  <a:schemeClr val="tx2"/>
                </a:solidFill>
              </a:rPr>
              <a:t>weeks in addition to </a:t>
            </a:r>
            <a:r>
              <a:rPr lang="en-GB" sz="1000" dirty="0" smtClean="0">
                <a:solidFill>
                  <a:schemeClr val="tx2"/>
                </a:solidFill>
              </a:rPr>
              <a:t>Peg/RBV </a:t>
            </a:r>
            <a:r>
              <a:rPr lang="en-GB" sz="1000" dirty="0">
                <a:solidFill>
                  <a:schemeClr val="tx2"/>
                </a:solidFill>
              </a:rPr>
              <a:t>for 24 </a:t>
            </a:r>
            <a:r>
              <a:rPr lang="en-GB" sz="1000" dirty="0" smtClean="0">
                <a:solidFill>
                  <a:schemeClr val="tx2"/>
                </a:solidFill>
              </a:rPr>
              <a:t>weeks; HCV RNA </a:t>
            </a:r>
            <a:r>
              <a:rPr lang="en-GB" sz="1000" dirty="0" smtClean="0">
                <a:solidFill>
                  <a:schemeClr val="bg1"/>
                </a:solidFill>
              </a:rPr>
              <a:t>determined using </a:t>
            </a:r>
            <a:r>
              <a:rPr lang="en-US" sz="1000" dirty="0" smtClean="0">
                <a:solidFill>
                  <a:schemeClr val="bg1"/>
                </a:solidFill>
              </a:rPr>
              <a:t>Roche TaqMan v2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3" name="Rectangle 17"/>
          <p:cNvSpPr txBox="1">
            <a:spLocks noChangeArrowheads="1"/>
          </p:cNvSpPr>
          <p:nvPr/>
        </p:nvSpPr>
        <p:spPr bwMode="auto">
          <a:xfrm>
            <a:off x="0" y="144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ts val="3200"/>
              </a:lnSpc>
            </a:pPr>
            <a:r>
              <a:rPr lang="en-US" sz="27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PILLAR Week 24 Analysis: Proportion of Patients Achieving Virologic Response at Weeks 4 and 12</a:t>
            </a:r>
          </a:p>
        </p:txBody>
      </p:sp>
      <p:sp>
        <p:nvSpPr>
          <p:cNvPr id="42" name="TextBox 21"/>
          <p:cNvSpPr txBox="1">
            <a:spLocks noChangeArrowheads="1"/>
          </p:cNvSpPr>
          <p:nvPr/>
        </p:nvSpPr>
        <p:spPr bwMode="auto">
          <a:xfrm>
            <a:off x="2860375" y="1579545"/>
            <a:ext cx="347662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100" b="1" dirty="0">
                <a:solidFill>
                  <a:schemeClr val="bg1"/>
                </a:solidFill>
              </a:rPr>
              <a:t>***</a:t>
            </a:r>
          </a:p>
        </p:txBody>
      </p:sp>
      <p:sp>
        <p:nvSpPr>
          <p:cNvPr id="43" name="TextBox 21"/>
          <p:cNvSpPr txBox="1">
            <a:spLocks noChangeArrowheads="1"/>
          </p:cNvSpPr>
          <p:nvPr/>
        </p:nvSpPr>
        <p:spPr bwMode="auto">
          <a:xfrm>
            <a:off x="2223927" y="1584971"/>
            <a:ext cx="347662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100" b="1" dirty="0">
                <a:solidFill>
                  <a:schemeClr val="bg1"/>
                </a:solidFill>
              </a:rPr>
              <a:t>***</a:t>
            </a:r>
          </a:p>
        </p:txBody>
      </p:sp>
      <p:sp>
        <p:nvSpPr>
          <p:cNvPr id="44" name="TextBox 21"/>
          <p:cNvSpPr txBox="1">
            <a:spLocks noChangeArrowheads="1"/>
          </p:cNvSpPr>
          <p:nvPr/>
        </p:nvSpPr>
        <p:spPr bwMode="auto">
          <a:xfrm>
            <a:off x="1569556" y="1587020"/>
            <a:ext cx="347662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100" b="1" dirty="0">
                <a:solidFill>
                  <a:schemeClr val="bg1"/>
                </a:solidFill>
              </a:rPr>
              <a:t>***</a:t>
            </a:r>
          </a:p>
        </p:txBody>
      </p:sp>
      <p:sp>
        <p:nvSpPr>
          <p:cNvPr id="45" name="TextBox 21"/>
          <p:cNvSpPr txBox="1">
            <a:spLocks noChangeArrowheads="1"/>
          </p:cNvSpPr>
          <p:nvPr/>
        </p:nvSpPr>
        <p:spPr bwMode="auto">
          <a:xfrm>
            <a:off x="3514746" y="1586557"/>
            <a:ext cx="347662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100" b="1" dirty="0">
                <a:solidFill>
                  <a:schemeClr val="bg1"/>
                </a:solidFill>
              </a:rPr>
              <a:t>***</a:t>
            </a:r>
          </a:p>
        </p:txBody>
      </p:sp>
      <p:sp>
        <p:nvSpPr>
          <p:cNvPr id="46" name="TextBox 21"/>
          <p:cNvSpPr txBox="1">
            <a:spLocks noChangeArrowheads="1"/>
          </p:cNvSpPr>
          <p:nvPr/>
        </p:nvSpPr>
        <p:spPr bwMode="auto">
          <a:xfrm>
            <a:off x="6778475" y="1616056"/>
            <a:ext cx="347663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100" b="1" dirty="0">
                <a:solidFill>
                  <a:schemeClr val="bg1"/>
                </a:solidFill>
              </a:rPr>
              <a:t>***</a:t>
            </a:r>
          </a:p>
        </p:txBody>
      </p:sp>
      <p:sp>
        <p:nvSpPr>
          <p:cNvPr id="51" name="TextBox 21"/>
          <p:cNvSpPr txBox="1">
            <a:spLocks noChangeArrowheads="1"/>
          </p:cNvSpPr>
          <p:nvPr/>
        </p:nvSpPr>
        <p:spPr bwMode="auto">
          <a:xfrm>
            <a:off x="6144275" y="1610631"/>
            <a:ext cx="347663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100" b="1" dirty="0">
                <a:solidFill>
                  <a:schemeClr val="bg1"/>
                </a:solidFill>
              </a:rPr>
              <a:t>***</a:t>
            </a:r>
          </a:p>
        </p:txBody>
      </p:sp>
      <p:sp>
        <p:nvSpPr>
          <p:cNvPr id="52" name="TextBox 21"/>
          <p:cNvSpPr txBox="1">
            <a:spLocks noChangeArrowheads="1"/>
          </p:cNvSpPr>
          <p:nvPr/>
        </p:nvSpPr>
        <p:spPr bwMode="auto">
          <a:xfrm>
            <a:off x="5493050" y="1610631"/>
            <a:ext cx="347662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100" b="1" dirty="0">
                <a:solidFill>
                  <a:schemeClr val="bg1"/>
                </a:solidFill>
              </a:rPr>
              <a:t>***</a:t>
            </a:r>
          </a:p>
        </p:txBody>
      </p:sp>
      <p:sp>
        <p:nvSpPr>
          <p:cNvPr id="53" name="TextBox 21"/>
          <p:cNvSpPr txBox="1">
            <a:spLocks noChangeArrowheads="1"/>
          </p:cNvSpPr>
          <p:nvPr/>
        </p:nvSpPr>
        <p:spPr bwMode="auto">
          <a:xfrm>
            <a:off x="7456463" y="1612219"/>
            <a:ext cx="347662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100" b="1" dirty="0">
                <a:solidFill>
                  <a:schemeClr val="bg1"/>
                </a:solidFill>
              </a:rPr>
              <a:t>***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 rot="10800000" flipV="1">
            <a:off x="1268082" y="4946767"/>
            <a:ext cx="7361662" cy="479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277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70" name="Group 69"/>
          <p:cNvGrpSpPr/>
          <p:nvPr/>
        </p:nvGrpSpPr>
        <p:grpSpPr>
          <a:xfrm>
            <a:off x="1298789" y="1803402"/>
            <a:ext cx="108777" cy="3178175"/>
            <a:chOff x="1291965" y="1803402"/>
            <a:chExt cx="108777" cy="3178175"/>
          </a:xfrm>
        </p:grpSpPr>
        <p:cxnSp>
          <p:nvCxnSpPr>
            <p:cNvPr id="61" name="Straight Connector 60"/>
            <p:cNvCxnSpPr/>
            <p:nvPr/>
          </p:nvCxnSpPr>
          <p:spPr bwMode="auto">
            <a:xfrm rot="5400000">
              <a:off x="-218518" y="3391460"/>
              <a:ext cx="3178175" cy="2060"/>
            </a:xfrm>
            <a:prstGeom prst="line">
              <a:avLst/>
            </a:prstGeom>
            <a:solidFill>
              <a:schemeClr val="accent1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 rot="10800000">
              <a:off x="1291965" y="4290973"/>
              <a:ext cx="108777" cy="0"/>
            </a:xfrm>
            <a:prstGeom prst="line">
              <a:avLst/>
            </a:prstGeom>
            <a:solidFill>
              <a:schemeClr val="accent1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" name="Straight Connector 63"/>
            <p:cNvCxnSpPr/>
            <p:nvPr/>
          </p:nvCxnSpPr>
          <p:spPr bwMode="auto">
            <a:xfrm rot="10800000">
              <a:off x="1291965" y="3687153"/>
              <a:ext cx="108777" cy="0"/>
            </a:xfrm>
            <a:prstGeom prst="line">
              <a:avLst/>
            </a:prstGeom>
            <a:solidFill>
              <a:schemeClr val="accent1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 rot="10800000">
              <a:off x="1291965" y="3091959"/>
              <a:ext cx="108777" cy="0"/>
            </a:xfrm>
            <a:prstGeom prst="line">
              <a:avLst/>
            </a:prstGeom>
            <a:solidFill>
              <a:schemeClr val="accent1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 rot="10800000">
              <a:off x="1291965" y="2479513"/>
              <a:ext cx="108777" cy="0"/>
            </a:xfrm>
            <a:prstGeom prst="line">
              <a:avLst/>
            </a:prstGeom>
            <a:solidFill>
              <a:schemeClr val="accent1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 bwMode="auto">
            <a:xfrm rot="10800000">
              <a:off x="1291965" y="1832563"/>
              <a:ext cx="108777" cy="0"/>
            </a:xfrm>
            <a:prstGeom prst="line">
              <a:avLst/>
            </a:prstGeom>
            <a:solidFill>
              <a:schemeClr val="accent1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7" name="Text Box 3"/>
          <p:cNvSpPr txBox="1">
            <a:spLocks noChangeArrowheads="1"/>
          </p:cNvSpPr>
          <p:nvPr/>
        </p:nvSpPr>
        <p:spPr bwMode="auto">
          <a:xfrm>
            <a:off x="3270179" y="1240744"/>
            <a:ext cx="3184988" cy="40011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b="1" dirty="0">
                <a:solidFill>
                  <a:schemeClr val="bg1"/>
                </a:solidFill>
              </a:rPr>
              <a:t>Week </a:t>
            </a:r>
            <a:r>
              <a:rPr lang="en-US" sz="2000" b="1" dirty="0" smtClean="0">
                <a:solidFill>
                  <a:schemeClr val="bg1"/>
                </a:solidFill>
              </a:rPr>
              <a:t>24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9" name="TextBox 36"/>
          <p:cNvSpPr txBox="1">
            <a:spLocks noChangeArrowheads="1"/>
          </p:cNvSpPr>
          <p:nvPr/>
        </p:nvSpPr>
        <p:spPr bwMode="auto">
          <a:xfrm rot="16200000">
            <a:off x="943844" y="3211295"/>
            <a:ext cx="301985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600" b="1" dirty="0" smtClean="0">
                <a:solidFill>
                  <a:schemeClr val="tx2"/>
                </a:solidFill>
              </a:rPr>
              <a:t>Proportion of patients (%)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41" name="TextBox 21"/>
          <p:cNvSpPr txBox="1">
            <a:spLocks noChangeArrowheads="1"/>
          </p:cNvSpPr>
          <p:nvPr/>
        </p:nvSpPr>
        <p:spPr bwMode="auto">
          <a:xfrm>
            <a:off x="-10886" y="6460446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000" dirty="0" smtClean="0">
                <a:solidFill>
                  <a:schemeClr val="tx2"/>
                </a:solidFill>
              </a:rPr>
              <a:t>TMC12/PR24, TMC435 for 12 weeks in addition to Peg/RBV for 24 weeks; TMC24/PR24, TMC435 for 24 weeks in addition to Peg/RBV for 24 weeks; </a:t>
            </a:r>
            <a:br>
              <a:rPr lang="en-GB" sz="1000" dirty="0" smtClean="0">
                <a:solidFill>
                  <a:schemeClr val="tx2"/>
                </a:solidFill>
              </a:rPr>
            </a:br>
            <a:r>
              <a:rPr lang="en-GB" sz="1000" dirty="0" smtClean="0">
                <a:solidFill>
                  <a:schemeClr val="tx2"/>
                </a:solidFill>
              </a:rPr>
              <a:t>HCV RNA </a:t>
            </a:r>
            <a:r>
              <a:rPr lang="en-GB" sz="1000" dirty="0" smtClean="0">
                <a:solidFill>
                  <a:schemeClr val="bg1"/>
                </a:solidFill>
              </a:rPr>
              <a:t>determined using </a:t>
            </a:r>
            <a:r>
              <a:rPr lang="en-US" sz="1000" dirty="0" smtClean="0">
                <a:solidFill>
                  <a:schemeClr val="bg1"/>
                </a:solidFill>
              </a:rPr>
              <a:t>Roche TaqMan v2</a:t>
            </a:r>
            <a:endParaRPr lang="en-US" sz="1000" dirty="0">
              <a:solidFill>
                <a:schemeClr val="bg1"/>
              </a:solidFill>
            </a:endParaRPr>
          </a:p>
        </p:txBody>
      </p:sp>
      <p:grpSp>
        <p:nvGrpSpPr>
          <p:cNvPr id="2" name="Group 114"/>
          <p:cNvGrpSpPr>
            <a:grpSpLocks/>
          </p:cNvGrpSpPr>
          <p:nvPr/>
        </p:nvGrpSpPr>
        <p:grpSpPr bwMode="auto">
          <a:xfrm>
            <a:off x="2459358" y="1713817"/>
            <a:ext cx="4225258" cy="3997654"/>
            <a:chOff x="-279144" y="1466888"/>
            <a:chExt cx="4967418" cy="4662971"/>
          </a:xfrm>
        </p:grpSpPr>
        <p:grpSp>
          <p:nvGrpSpPr>
            <p:cNvPr id="3" name="Group 109"/>
            <p:cNvGrpSpPr>
              <a:grpSpLocks/>
            </p:cNvGrpSpPr>
            <p:nvPr/>
          </p:nvGrpSpPr>
          <p:grpSpPr bwMode="auto">
            <a:xfrm>
              <a:off x="-279144" y="1466888"/>
              <a:ext cx="4967418" cy="3889340"/>
              <a:chOff x="-279144" y="1511713"/>
              <a:chExt cx="4967418" cy="3889340"/>
            </a:xfrm>
          </p:grpSpPr>
          <p:graphicFrame>
            <p:nvGraphicFramePr>
              <p:cNvPr id="35" name="Object 2"/>
              <p:cNvGraphicFramePr>
                <a:graphicFrameLocks noChangeAspect="1"/>
              </p:cNvGraphicFramePr>
              <p:nvPr/>
            </p:nvGraphicFramePr>
            <p:xfrm>
              <a:off x="464807" y="1514394"/>
              <a:ext cx="4223467" cy="3886659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49" name="TextBox 63"/>
              <p:cNvSpPr txBox="1">
                <a:spLocks noChangeArrowheads="1"/>
              </p:cNvSpPr>
              <p:nvPr/>
            </p:nvSpPr>
            <p:spPr bwMode="auto">
              <a:xfrm>
                <a:off x="-279144" y="1511713"/>
                <a:ext cx="84031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0" hangingPunct="0"/>
                <a:r>
                  <a:rPr lang="en-GB" sz="1400" b="1" dirty="0">
                    <a:solidFill>
                      <a:schemeClr val="tx2"/>
                    </a:solidFill>
                  </a:rPr>
                  <a:t>100</a:t>
                </a:r>
                <a:endParaRPr lang="en-US" sz="1400" b="1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50" name="TextBox 64"/>
              <p:cNvSpPr txBox="1">
                <a:spLocks noChangeArrowheads="1"/>
              </p:cNvSpPr>
              <p:nvPr/>
            </p:nvSpPr>
            <p:spPr bwMode="auto">
              <a:xfrm>
                <a:off x="-116718" y="2218809"/>
                <a:ext cx="67789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0" hangingPunct="0"/>
                <a:r>
                  <a:rPr lang="en-GB" sz="1400" b="1" dirty="0">
                    <a:solidFill>
                      <a:schemeClr val="tx2"/>
                    </a:solidFill>
                  </a:rPr>
                  <a:t>80</a:t>
                </a:r>
                <a:endParaRPr lang="en-US" sz="1400" b="1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51" name="TextBox 65"/>
              <p:cNvSpPr txBox="1">
                <a:spLocks noChangeArrowheads="1"/>
              </p:cNvSpPr>
              <p:nvPr/>
            </p:nvSpPr>
            <p:spPr bwMode="auto">
              <a:xfrm>
                <a:off x="-116718" y="2931024"/>
                <a:ext cx="67789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0" hangingPunct="0"/>
                <a:r>
                  <a:rPr lang="en-GB" sz="1400" b="1" dirty="0">
                    <a:solidFill>
                      <a:schemeClr val="tx2"/>
                    </a:solidFill>
                  </a:rPr>
                  <a:t>60</a:t>
                </a:r>
                <a:endParaRPr lang="en-US" sz="1400" b="1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52" name="TextBox 66"/>
              <p:cNvSpPr txBox="1">
                <a:spLocks noChangeArrowheads="1"/>
              </p:cNvSpPr>
              <p:nvPr/>
            </p:nvSpPr>
            <p:spPr bwMode="auto">
              <a:xfrm>
                <a:off x="-116718" y="3629297"/>
                <a:ext cx="67789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0" hangingPunct="0"/>
                <a:r>
                  <a:rPr lang="en-GB" sz="1400" b="1" dirty="0">
                    <a:solidFill>
                      <a:schemeClr val="tx2"/>
                    </a:solidFill>
                  </a:rPr>
                  <a:t>40</a:t>
                </a:r>
                <a:endParaRPr lang="en-US" sz="1400" b="1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53" name="TextBox 67"/>
              <p:cNvSpPr txBox="1">
                <a:spLocks noChangeArrowheads="1"/>
              </p:cNvSpPr>
              <p:nvPr/>
            </p:nvSpPr>
            <p:spPr bwMode="auto">
              <a:xfrm>
                <a:off x="-116718" y="4341375"/>
                <a:ext cx="67789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0" hangingPunct="0"/>
                <a:r>
                  <a:rPr lang="en-GB" sz="1400" b="1" dirty="0">
                    <a:solidFill>
                      <a:schemeClr val="tx2"/>
                    </a:solidFill>
                  </a:rPr>
                  <a:t>20</a:t>
                </a:r>
                <a:endParaRPr lang="en-US" sz="1400" b="1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54" name="TextBox 68"/>
              <p:cNvSpPr txBox="1">
                <a:spLocks noChangeArrowheads="1"/>
              </p:cNvSpPr>
              <p:nvPr/>
            </p:nvSpPr>
            <p:spPr bwMode="auto">
              <a:xfrm>
                <a:off x="45707" y="5044065"/>
                <a:ext cx="515467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0" hangingPunct="0"/>
                <a:r>
                  <a:rPr lang="en-GB" sz="1400" b="1" dirty="0">
                    <a:solidFill>
                      <a:schemeClr val="tx2"/>
                    </a:solidFill>
                  </a:rPr>
                  <a:t>0</a:t>
                </a:r>
                <a:endParaRPr lang="en-US" sz="1400" b="1" dirty="0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43" name="TextBox 99"/>
            <p:cNvSpPr txBox="1">
              <a:spLocks noChangeArrowheads="1"/>
            </p:cNvSpPr>
            <p:nvPr/>
          </p:nvSpPr>
          <p:spPr bwMode="auto">
            <a:xfrm>
              <a:off x="624481" y="5232362"/>
              <a:ext cx="831854" cy="897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100" b="1" dirty="0" smtClean="0">
                  <a:solidFill>
                    <a:schemeClr val="bg1"/>
                  </a:solidFill>
                </a:rPr>
                <a:t>TMC12/PR24 75 mg (n=77)</a:t>
              </a:r>
              <a:endParaRPr lang="en-US" sz="1100" b="1" dirty="0">
                <a:solidFill>
                  <a:schemeClr val="bg1"/>
                </a:solidFill>
              </a:endParaRPr>
            </a:p>
          </p:txBody>
        </p:sp>
        <p:sp>
          <p:nvSpPr>
            <p:cNvPr id="44" name="TextBox 99"/>
            <p:cNvSpPr txBox="1">
              <a:spLocks noChangeArrowheads="1"/>
            </p:cNvSpPr>
            <p:nvPr/>
          </p:nvSpPr>
          <p:spPr bwMode="auto">
            <a:xfrm>
              <a:off x="1391548" y="5232362"/>
              <a:ext cx="831854" cy="897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100" b="1" dirty="0" smtClean="0">
                  <a:solidFill>
                    <a:schemeClr val="bg1"/>
                  </a:solidFill>
                </a:rPr>
                <a:t>TMC24/PR24 75 mg (n=72)</a:t>
              </a:r>
            </a:p>
          </p:txBody>
        </p:sp>
        <p:sp>
          <p:nvSpPr>
            <p:cNvPr id="45" name="TextBox 99"/>
            <p:cNvSpPr txBox="1">
              <a:spLocks noChangeArrowheads="1"/>
            </p:cNvSpPr>
            <p:nvPr/>
          </p:nvSpPr>
          <p:spPr bwMode="auto">
            <a:xfrm>
              <a:off x="2158615" y="5232362"/>
              <a:ext cx="831854" cy="897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100" b="1" dirty="0" smtClean="0">
                  <a:solidFill>
                    <a:schemeClr val="bg1"/>
                  </a:solidFill>
                </a:rPr>
                <a:t>TMC12/PR24  150 mg (n=69)</a:t>
              </a:r>
            </a:p>
          </p:txBody>
        </p:sp>
        <p:sp>
          <p:nvSpPr>
            <p:cNvPr id="46" name="TextBox 99"/>
            <p:cNvSpPr txBox="1">
              <a:spLocks noChangeArrowheads="1"/>
            </p:cNvSpPr>
            <p:nvPr/>
          </p:nvSpPr>
          <p:spPr bwMode="auto">
            <a:xfrm>
              <a:off x="2925682" y="5232362"/>
              <a:ext cx="831854" cy="897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100" b="1" dirty="0" smtClean="0">
                  <a:solidFill>
                    <a:schemeClr val="bg1"/>
                  </a:solidFill>
                </a:rPr>
                <a:t>TMC24/PR24 150 mg (n=73)</a:t>
              </a:r>
            </a:p>
          </p:txBody>
        </p:sp>
        <p:sp>
          <p:nvSpPr>
            <p:cNvPr id="47" name="TextBox 99"/>
            <p:cNvSpPr txBox="1">
              <a:spLocks noChangeArrowheads="1"/>
            </p:cNvSpPr>
            <p:nvPr/>
          </p:nvSpPr>
          <p:spPr bwMode="auto">
            <a:xfrm>
              <a:off x="3692747" y="5232362"/>
              <a:ext cx="831854" cy="897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GB" sz="1100" b="1" dirty="0" smtClean="0">
                  <a:solidFill>
                    <a:schemeClr val="bg1"/>
                  </a:solidFill>
                </a:rPr>
                <a:t>Pbo24/PR48 </a:t>
              </a:r>
              <a:br>
                <a:rPr lang="en-GB" sz="1100" b="1" dirty="0" smtClean="0">
                  <a:solidFill>
                    <a:schemeClr val="bg1"/>
                  </a:solidFill>
                </a:rPr>
              </a:br>
              <a:r>
                <a:rPr lang="en-GB" sz="1100" b="1" dirty="0" smtClean="0">
                  <a:solidFill>
                    <a:schemeClr val="bg1"/>
                  </a:solidFill>
                </a:rPr>
                <a:t/>
              </a:r>
              <a:br>
                <a:rPr lang="en-GB" sz="1100" b="1" dirty="0" smtClean="0">
                  <a:solidFill>
                    <a:schemeClr val="bg1"/>
                  </a:solidFill>
                </a:rPr>
              </a:br>
              <a:r>
                <a:rPr lang="en-GB" sz="1100" b="1" dirty="0" smtClean="0">
                  <a:solidFill>
                    <a:schemeClr val="bg1"/>
                  </a:solidFill>
                </a:rPr>
                <a:t>(n=73)</a:t>
              </a:r>
            </a:p>
          </p:txBody>
        </p:sp>
      </p:grpSp>
      <p:sp>
        <p:nvSpPr>
          <p:cNvPr id="34" name="Rectangle 17"/>
          <p:cNvSpPr txBox="1">
            <a:spLocks noChangeArrowheads="1"/>
          </p:cNvSpPr>
          <p:nvPr/>
        </p:nvSpPr>
        <p:spPr bwMode="auto">
          <a:xfrm>
            <a:off x="0" y="144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ts val="3200"/>
              </a:lnSpc>
            </a:pPr>
            <a:r>
              <a:rPr lang="en-US" sz="27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PILLAR Week 24 Analysis: Proportion of </a:t>
            </a:r>
            <a:br>
              <a:rPr lang="en-US" sz="27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27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Patients Achieving Virologic Response at Week 24</a:t>
            </a:r>
          </a:p>
        </p:txBody>
      </p:sp>
      <p:sp>
        <p:nvSpPr>
          <p:cNvPr id="27" name="Rectangle 110"/>
          <p:cNvSpPr>
            <a:spLocks noChangeArrowheads="1"/>
          </p:cNvSpPr>
          <p:nvPr/>
        </p:nvSpPr>
        <p:spPr bwMode="auto">
          <a:xfrm>
            <a:off x="1907729" y="5967414"/>
            <a:ext cx="215900" cy="125412"/>
          </a:xfrm>
          <a:prstGeom prst="rect">
            <a:avLst/>
          </a:prstGeom>
          <a:solidFill>
            <a:srgbClr val="002776"/>
          </a:solidFill>
          <a:ln w="9525" algn="ctr">
            <a:solidFill>
              <a:srgbClr val="002776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b="1" dirty="0"/>
          </a:p>
        </p:txBody>
      </p:sp>
      <p:sp>
        <p:nvSpPr>
          <p:cNvPr id="28" name="Rectangle 111"/>
          <p:cNvSpPr>
            <a:spLocks noChangeArrowheads="1"/>
          </p:cNvSpPr>
          <p:nvPr/>
        </p:nvSpPr>
        <p:spPr bwMode="auto">
          <a:xfrm>
            <a:off x="4627790" y="5967414"/>
            <a:ext cx="215900" cy="125412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b="1" dirty="0"/>
          </a:p>
        </p:txBody>
      </p:sp>
      <p:sp>
        <p:nvSpPr>
          <p:cNvPr id="29" name="Rectangle 112"/>
          <p:cNvSpPr>
            <a:spLocks noChangeArrowheads="1"/>
          </p:cNvSpPr>
          <p:nvPr/>
        </p:nvSpPr>
        <p:spPr bwMode="auto">
          <a:xfrm>
            <a:off x="7131494" y="5952900"/>
            <a:ext cx="215900" cy="125412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algn="ctr">
            <a:solidFill>
              <a:schemeClr val="tx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r" eaLnBrk="0" hangingPunct="0"/>
            <a:endParaRPr lang="en-US" b="1" dirty="0"/>
          </a:p>
        </p:txBody>
      </p:sp>
      <p:sp>
        <p:nvSpPr>
          <p:cNvPr id="30" name="TextBox 113"/>
          <p:cNvSpPr txBox="1">
            <a:spLocks noChangeArrowheads="1"/>
          </p:cNvSpPr>
          <p:nvPr/>
        </p:nvSpPr>
        <p:spPr bwMode="auto">
          <a:xfrm>
            <a:off x="2013858" y="5858557"/>
            <a:ext cx="25325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GB" sz="1600" b="1" dirty="0">
                <a:solidFill>
                  <a:schemeClr val="tx2"/>
                </a:solidFill>
              </a:rPr>
              <a:t>&lt;25 IU/mL undetectable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31" name="TextBox 115"/>
          <p:cNvSpPr txBox="1">
            <a:spLocks noChangeArrowheads="1"/>
          </p:cNvSpPr>
          <p:nvPr/>
        </p:nvSpPr>
        <p:spPr bwMode="auto">
          <a:xfrm>
            <a:off x="4762500" y="5858557"/>
            <a:ext cx="22696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GB" sz="1600" b="1" dirty="0">
                <a:solidFill>
                  <a:schemeClr val="tx2"/>
                </a:solidFill>
              </a:rPr>
              <a:t>&lt;25 </a:t>
            </a:r>
            <a:r>
              <a:rPr lang="en-GB" sz="1600" b="1" dirty="0" smtClean="0">
                <a:solidFill>
                  <a:schemeClr val="tx2"/>
                </a:solidFill>
              </a:rPr>
              <a:t>IU/</a:t>
            </a:r>
            <a:r>
              <a:rPr lang="en-GB" sz="1600" b="1" dirty="0" err="1" smtClean="0">
                <a:solidFill>
                  <a:schemeClr val="tx2"/>
                </a:solidFill>
              </a:rPr>
              <a:t>mL</a:t>
            </a:r>
            <a:r>
              <a:rPr lang="en-GB" sz="1600" b="1" dirty="0" smtClean="0">
                <a:solidFill>
                  <a:schemeClr val="tx2"/>
                </a:solidFill>
              </a:rPr>
              <a:t> </a:t>
            </a:r>
            <a:r>
              <a:rPr lang="en-GB" sz="1600" b="1" dirty="0">
                <a:solidFill>
                  <a:schemeClr val="tx2"/>
                </a:solidFill>
              </a:rPr>
              <a:t>detectable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32" name="TextBox 116"/>
          <p:cNvSpPr txBox="1">
            <a:spLocks noChangeArrowheads="1"/>
          </p:cNvSpPr>
          <p:nvPr/>
        </p:nvSpPr>
        <p:spPr bwMode="auto">
          <a:xfrm>
            <a:off x="7380515" y="5842228"/>
            <a:ext cx="11647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GB" sz="1600" b="1" dirty="0">
                <a:solidFill>
                  <a:schemeClr val="tx2"/>
                </a:solidFill>
              </a:rPr>
              <a:t>&gt;25 IU/mL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31372" y="5877431"/>
            <a:ext cx="1186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HCV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</a:rPr>
              <a:t>RNA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 rot="5400000">
            <a:off x="1629551" y="3383798"/>
            <a:ext cx="3168893" cy="713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10800000">
            <a:off x="3120677" y="4282347"/>
            <a:ext cx="108777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rot="10800000">
            <a:off x="3120677" y="3678527"/>
            <a:ext cx="108777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rot="10800000">
            <a:off x="3120677" y="3083333"/>
            <a:ext cx="108777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>
            <a:off x="3120677" y="2470887"/>
            <a:ext cx="108777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 rot="10800000">
            <a:off x="3120677" y="1823937"/>
            <a:ext cx="108777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 rot="10800000">
            <a:off x="3158010" y="4954741"/>
            <a:ext cx="3418361" cy="374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69" name="Rectangle 3"/>
          <p:cNvSpPr txBox="1">
            <a:spLocks noChangeArrowheads="1"/>
          </p:cNvSpPr>
          <p:nvPr/>
        </p:nvSpPr>
        <p:spPr bwMode="auto">
          <a:xfrm>
            <a:off x="400050" y="1229619"/>
            <a:ext cx="8386763" cy="859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en-US" sz="2100" b="1" dirty="0">
                <a:solidFill>
                  <a:schemeClr val="bg1"/>
                </a:solidFill>
              </a:rPr>
              <a:t>Between 79% and 86% of patients in TMC435 arms ended therapy at </a:t>
            </a:r>
            <a:r>
              <a:rPr lang="en-US" sz="2100" b="1" dirty="0" smtClean="0">
                <a:solidFill>
                  <a:schemeClr val="bg1"/>
                </a:solidFill>
              </a:rPr>
              <a:t>Week 24 as per protocol-defined response criteria</a:t>
            </a:r>
            <a:endParaRPr lang="en-US" sz="2100" b="1" dirty="0">
              <a:solidFill>
                <a:schemeClr val="bg1"/>
              </a:solidFill>
            </a:endParaRPr>
          </a:p>
        </p:txBody>
      </p:sp>
      <p:sp>
        <p:nvSpPr>
          <p:cNvPr id="130072" name="TextBox 21"/>
          <p:cNvSpPr txBox="1">
            <a:spLocks noChangeArrowheads="1"/>
          </p:cNvSpPr>
          <p:nvPr/>
        </p:nvSpPr>
        <p:spPr bwMode="auto">
          <a:xfrm>
            <a:off x="-11113" y="6457890"/>
            <a:ext cx="91551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000" dirty="0" smtClean="0">
                <a:solidFill>
                  <a:schemeClr val="bg1"/>
                </a:solidFill>
              </a:rPr>
              <a:t>TMC12/PR24, TMC435 for 12 weeks in addition to PegIFN/RBV for  24 weeks; TMC24/PR24, TMC435 for 24 weeks in addition to PegIFN/RBV for 24 weeks</a:t>
            </a:r>
            <a:r>
              <a:rPr lang="en-US" sz="1000" dirty="0" smtClean="0">
                <a:solidFill>
                  <a:schemeClr val="bg1"/>
                </a:solidFill>
              </a:rPr>
              <a:t>; </a:t>
            </a:r>
            <a:r>
              <a:rPr lang="en-GB" sz="1000" dirty="0" smtClean="0">
                <a:solidFill>
                  <a:schemeClr val="bg1"/>
                </a:solidFill>
              </a:rPr>
              <a:t>SVR, sustained virologic response;</a:t>
            </a:r>
            <a:r>
              <a:rPr lang="nl-BE" sz="1000" baseline="30000" dirty="0" smtClean="0">
                <a:solidFill>
                  <a:schemeClr val="bg1"/>
                </a:solidFill>
              </a:rPr>
              <a:t> †</a:t>
            </a:r>
            <a:r>
              <a:rPr lang="nl-BE" sz="1000" dirty="0" smtClean="0">
                <a:solidFill>
                  <a:schemeClr val="bg1"/>
                </a:solidFill>
              </a:rPr>
              <a:t>not yet defined in the placebo group in this Week 24 analysis as planned end of treatment has not been reached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6" name="Rectangle 17"/>
          <p:cNvSpPr txBox="1">
            <a:spLocks noChangeArrowheads="1"/>
          </p:cNvSpPr>
          <p:nvPr/>
        </p:nvSpPr>
        <p:spPr bwMode="auto">
          <a:xfrm>
            <a:off x="0" y="185734"/>
            <a:ext cx="9144000" cy="838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ts val="3200"/>
              </a:lnSpc>
            </a:pPr>
            <a:r>
              <a:rPr lang="en-US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PILLAR Week 24 Analysis: Proportion of Patients Achieving Undetectable HCV RNA After Planned End of Treatment</a:t>
            </a:r>
          </a:p>
        </p:txBody>
      </p:sp>
      <p:graphicFrame>
        <p:nvGraphicFramePr>
          <p:cNvPr id="7" name="Group 37"/>
          <p:cNvGraphicFramePr>
            <a:graphicFrameLocks noGrp="1"/>
          </p:cNvGraphicFramePr>
          <p:nvPr/>
        </p:nvGraphicFramePr>
        <p:xfrm>
          <a:off x="903516" y="2085775"/>
          <a:ext cx="7141028" cy="3547055"/>
        </p:xfrm>
        <a:graphic>
          <a:graphicData uri="http://schemas.openxmlformats.org/drawingml/2006/table">
            <a:tbl>
              <a:tblPr/>
              <a:tblGrid>
                <a:gridCol w="2808514"/>
                <a:gridCol w="1034143"/>
                <a:gridCol w="1143000"/>
                <a:gridCol w="1088571"/>
                <a:gridCol w="1066800"/>
              </a:tblGrid>
              <a:tr h="1274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Follow-up after planned end of treatment</a:t>
                      </a:r>
                      <a:r>
                        <a:rPr lang="nl-BE" sz="1800" baseline="30000" dirty="0" smtClean="0">
                          <a:solidFill>
                            <a:schemeClr val="tx1"/>
                          </a:solidFill>
                        </a:rPr>
                        <a:t>†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TMC12/PR24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75 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mg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N=78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TMC24/PR24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75 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mg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N=75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TMC12/PR24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150 mg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N=77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TMC24/PR24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150 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mg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N=79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86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SVR4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(4 weeks after planned end of treatment)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SVR12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(12 weeks after planned end of treatment)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91%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(59/65*)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97%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(32/33*)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93%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(56/60*)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93%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(27/29*)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93%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(57/61*)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89%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(32/36*)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91%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(62/68*)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88%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008B99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(28/32*)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87104" y="5626356"/>
            <a:ext cx="7178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-114300"/>
            <a:r>
              <a:rPr lang="en-US" sz="1600" dirty="0" smtClean="0">
                <a:solidFill>
                  <a:schemeClr val="bg1"/>
                </a:solidFill>
              </a:rPr>
              <a:t>* Denominator based on number of patients that stopped treatment for any  reason by Week 24 and reached specified </a:t>
            </a:r>
            <a:r>
              <a:rPr lang="en-US" sz="1600" dirty="0" err="1" smtClean="0">
                <a:solidFill>
                  <a:schemeClr val="bg1"/>
                </a:solidFill>
              </a:rPr>
              <a:t>timepoint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al[1]">
  <a:themeElements>
    <a:clrScheme name="">
      <a:dk1>
        <a:srgbClr val="8E908F"/>
      </a:dk1>
      <a:lt1>
        <a:srgbClr val="FFFFFF"/>
      </a:lt1>
      <a:dk2>
        <a:srgbClr val="002776"/>
      </a:dk2>
      <a:lt2>
        <a:srgbClr val="002776"/>
      </a:lt2>
      <a:accent1>
        <a:srgbClr val="C6BF70"/>
      </a:accent1>
      <a:accent2>
        <a:srgbClr val="008770"/>
      </a:accent2>
      <a:accent3>
        <a:srgbClr val="AAACBD"/>
      </a:accent3>
      <a:accent4>
        <a:srgbClr val="DADADA"/>
      </a:accent4>
      <a:accent5>
        <a:srgbClr val="DFDCBB"/>
      </a:accent5>
      <a:accent6>
        <a:srgbClr val="007A65"/>
      </a:accent6>
      <a:hlink>
        <a:srgbClr val="952D98"/>
      </a:hlink>
      <a:folHlink>
        <a:srgbClr val="E37222"/>
      </a:folHlink>
    </a:clrScheme>
    <a:fontScheme name="Global[1]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/>
            <a:cs typeface="ＭＳ Ｐゴシック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/>
            <a:cs typeface="ＭＳ Ｐゴシック"/>
          </a:defRPr>
        </a:defPPr>
      </a:lstStyle>
    </a:lnDef>
  </a:objectDefaults>
  <a:extraClrSchemeLst>
    <a:extraClrScheme>
      <a:clrScheme name="Global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[1]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[1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[1]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[1]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[1]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[1]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[1]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[1]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[1]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[1]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[1]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9448</TotalTime>
  <Words>2688</Words>
  <Application>Microsoft Office PowerPoint</Application>
  <PresentationFormat>On-screen Show (4:3)</PresentationFormat>
  <Paragraphs>673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Global[1]</vt:lpstr>
      <vt:lpstr>M.W. Fried,1 M. Buti,2 G.J. Dore,3 P. Ferenci,4  I. Jacobson,5 P. Marcellin,6 S. Zeuzem,7  O. Lenz,8 M. Peeters,8 V. Sekar,9 G. De Smedt8</vt:lpstr>
      <vt:lpstr>Disclosure Information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Johnson &amp; Johnson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mtheeuwe</dc:creator>
  <cp:lastModifiedBy>Steven Pelkey</cp:lastModifiedBy>
  <cp:revision>903</cp:revision>
  <dcterms:created xsi:type="dcterms:W3CDTF">2010-09-19T13:43:52Z</dcterms:created>
  <dcterms:modified xsi:type="dcterms:W3CDTF">2010-11-17T23:59:42Z</dcterms:modified>
</cp:coreProperties>
</file>